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2" r:id="rId3"/>
    <p:sldId id="273" r:id="rId4"/>
    <p:sldId id="256" r:id="rId5"/>
    <p:sldId id="274" r:id="rId6"/>
    <p:sldId id="275" r:id="rId7"/>
    <p:sldId id="276" r:id="rId8"/>
    <p:sldId id="277" r:id="rId9"/>
    <p:sldId id="271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Gabi" initials="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9DF"/>
    <a:srgbClr val="384E28"/>
    <a:srgbClr val="F2FDDB"/>
    <a:srgbClr val="996600"/>
    <a:srgbClr val="9BEBB0"/>
    <a:srgbClr val="959D98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94" autoAdjust="0"/>
  </p:normalViewPr>
  <p:slideViewPr>
    <p:cSldViewPr>
      <p:cViewPr varScale="1">
        <p:scale>
          <a:sx n="45" d="100"/>
          <a:sy n="45" d="100"/>
        </p:scale>
        <p:origin x="-20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673E-ACA3-4F6F-8ED1-EB9DE509FDC5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1232-73CC-41C3-9B29-B248A7AF55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05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írás előzményei: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barlangrajzok (1879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Marcelino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Sautuola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Juan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Villanova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Altamira),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tárgyírás: tulajdonjegy  (billog),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rováspálca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hírnökbot,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csomójelek,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füzérek (kagyló-, rózsa-,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arokkó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Fejlődése: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Képírás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(piktográfia):  a barlangrajzok stilizálódása, pár vonás utal az ábrázolt tárgyra </a:t>
            </a:r>
          </a:p>
          <a:p>
            <a:pPr lvl="0"/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Fogalomírás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(ideográfia): nem konkrét, kézzelfogható tárgyakat ábrázol, a jelkészletben nő a szimbolikus értelmű ábrák mennyisége</a:t>
            </a:r>
          </a:p>
          <a:p>
            <a:pPr lvl="0"/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Szó- és szótagírás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egyes jelek egyes szavakkal a sűrű használat folytán összeforrtak, már nemcsak a szavak értelméhez kapcsolódtak, hanem a hangalakjához is. Az egyes szavak hangalakja: egymás mellé sorakoztatott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egyszótagú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szavak jeleinek képrejtvényszerű megoldásai (pl. silány)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Betűírás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újonnan felfedezett földrajzi helyek, uralkodó családok nevének leírásakor két lehetőség kínálkozott. Új fogalmak számára új jeleket alkotni, vagy olyan szójeleket alkalmazni, amelyek hangalakjának kezdő hangzójából megkapható a kívánt név. Ez az elemző képesség, hangzókra való szétszedés (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akrofónia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vezetett a betűírásig.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Agyagtábla</a:t>
            </a:r>
            <a:r>
              <a:rPr lang="hu-HU" dirty="0" smtClean="0"/>
              <a:t>: Az ókori keleti birodalmak (Babilon, Asszíria) írástudói puha agyaglapokba faragott pálcával írták az ékírás jeleit. Nagysága 2,5×2 cm-től 37×22 cm-ig változott, vastagsága pedig átlagosan 2,5 cm. A könyv, annyi különálló táblából állt, amennyin a szöveg elfért. Az első tábla kezdő szavai az „őrszók” . A táblákat kosarakban tárolták, a ládákra, kosarakra ráírták a könyvek keresőszavát, s végül állványokra helyezték. </a:t>
            </a:r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Papirusz</a:t>
            </a:r>
            <a:r>
              <a:rPr lang="hu-HU" dirty="0" smtClean="0"/>
              <a:t>: az egyiptomiak évezredeken át sokat írtak, s ehhez a papirusz</a:t>
            </a:r>
            <a:r>
              <a:rPr lang="hu-HU" baseline="0" dirty="0" smtClean="0"/>
              <a:t> növényből készített anyagot használták. </a:t>
            </a:r>
            <a:r>
              <a:rPr lang="hu-HU" dirty="0" smtClean="0"/>
              <a:t>A papirusztekercs a görög-római világban a könyv egyetemes formája lett, az „egész világot” Egyiptom látta el íróanyaggal.  A könyvet nádtollal olyan hosszú tekercsre írták, amilyet a szöveg</a:t>
            </a:r>
            <a:r>
              <a:rPr lang="hu-HU" baseline="0" dirty="0" smtClean="0"/>
              <a:t> megkívánt.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Pergamen</a:t>
            </a:r>
            <a:r>
              <a:rPr lang="hu-HU" dirty="0" smtClean="0"/>
              <a:t>:</a:t>
            </a:r>
            <a:r>
              <a:rPr lang="hu-HU" baseline="0" dirty="0" smtClean="0"/>
              <a:t> állatbőrből készült, az elnevezés Pergamon városára utal. Mindkét oldalára írtak. Kezdetben tekercs alakúak, később hajtogatták, vágták a lapokat.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0" dirty="0" smtClean="0"/>
              <a:t>Viasztábla</a:t>
            </a:r>
            <a:r>
              <a:rPr lang="hu-HU" baseline="0" dirty="0" smtClean="0"/>
              <a:t>: a rómaiak notesze. Vékony, 30-40 cm széles deszkalap </a:t>
            </a:r>
            <a:r>
              <a:rPr lang="hu-HU" dirty="0" smtClean="0"/>
              <a:t>viasszal bevonva.</a:t>
            </a:r>
            <a:r>
              <a:rPr lang="hu-HU" baseline="0" dirty="0" smtClean="0"/>
              <a:t> Időszámítás körüli évtizedekben </a:t>
            </a:r>
            <a:r>
              <a:rPr lang="hu-HU" dirty="0" smtClean="0"/>
              <a:t>ezekre írtak a stílussal, s ha már nem volt szükség az írásra, elsimították (</a:t>
            </a:r>
            <a:r>
              <a:rPr lang="hu-HU" dirty="0" err="1" smtClean="0"/>
              <a:t>radere</a:t>
            </a:r>
            <a:r>
              <a:rPr lang="hu-HU" dirty="0" smtClean="0"/>
              <a:t>). Hosszabb szövegekhez több táblácskát fűztek egybe a peremükön fúrt lyukakon áthúzott zsinórral vagy kapoccsal.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r>
              <a:rPr lang="hu-HU" b="1" dirty="0" smtClean="0"/>
              <a:t>Papír</a:t>
            </a:r>
            <a:r>
              <a:rPr lang="hu-HU" dirty="0" smtClean="0"/>
              <a:t>:  körülbelül kétezer évvel ezelőtt Kínában találták fel. Növényi rostokból illetve rongyhulladékból vizes pépet készítettek, melyből egy selyemszitával merítettek.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víz a szitán át kicsorgott, a szálak papírrá álltak össze. Szilárdságát szárítással, préseléssel, enyvezéssel növelték, felületét simították, így olcsón, nagy mennyiségben készítettek írásra alkalmas anyagot. </a:t>
            </a:r>
          </a:p>
          <a:p>
            <a:r>
              <a:rPr lang="hu-HU" dirty="0" smtClean="0"/>
              <a:t>Európában 1200-ban Bolognában már papírmalom működik. Az olcsó papír hamar egyeduralkodóvá vált, kiszorította az addig írásra használt anyagokat. A  pergamen, mint nemes anyag tartotta a versenyt egy ideig, a kézzel másolt kódexek jelentős része pergamenre íródott. </a:t>
            </a:r>
          </a:p>
          <a:p>
            <a:endParaRPr lang="hu-HU" dirty="0" smtClean="0"/>
          </a:p>
          <a:p>
            <a:r>
              <a:rPr lang="hu-HU" b="1" dirty="0" smtClean="0"/>
              <a:t>E-book</a:t>
            </a:r>
            <a:r>
              <a:rPr lang="hu-HU" dirty="0" smtClean="0"/>
              <a:t>: a XXI. század</a:t>
            </a:r>
            <a:r>
              <a:rPr lang="hu-HU" baseline="0" dirty="0" smtClean="0"/>
              <a:t> találmánya.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Mátyás király könyvtára és a Corvinák pusztulása</a:t>
            </a:r>
            <a:r>
              <a:rPr lang="hu-HU" baseline="0" dirty="0" smtClean="0"/>
              <a:t> http://www.mgonline.hu/archive/200612/22/200612_99-100.pdf</a:t>
            </a:r>
          </a:p>
          <a:p>
            <a:r>
              <a:rPr lang="hu-HU" baseline="0" dirty="0" smtClean="0"/>
              <a:t>Corvinák http://hu.wikipedia.org/wiki/Corvin%C3%A1k</a:t>
            </a:r>
          </a:p>
          <a:p>
            <a:r>
              <a:rPr lang="hu-HU" baseline="0" dirty="0" smtClean="0"/>
              <a:t>Mátyás király könyvtára http://www.mek.iif.hu/porta/szint/tarsad/muvtort/fitz/html/fitz6.htm</a:t>
            </a:r>
          </a:p>
          <a:p>
            <a:r>
              <a:rPr lang="hu-HU" baseline="0" dirty="0" smtClean="0"/>
              <a:t>A Corvina könyvtár a világban  (Adattár / Corvinák) http://www.corvina.oszk.hu/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Chicagói Egyetem Könyvtára</a:t>
            </a:r>
          </a:p>
          <a:p>
            <a:r>
              <a:rPr lang="hu-HU" dirty="0" smtClean="0"/>
              <a:t>http://hg.hu/blog/12386-a-jovo-konyvtara-mar-elkeszult</a:t>
            </a:r>
          </a:p>
          <a:p>
            <a:endParaRPr lang="hu-HU" dirty="0" smtClean="0"/>
          </a:p>
          <a:p>
            <a:r>
              <a:rPr lang="hu-HU" dirty="0" smtClean="0"/>
              <a:t>Városi könyvtár, Gent</a:t>
            </a:r>
          </a:p>
          <a:p>
            <a:r>
              <a:rPr lang="hu-HU" dirty="0" smtClean="0"/>
              <a:t>http://www.hir24.hu/design/2011/01/24/</a:t>
            </a:r>
            <a:r>
              <a:rPr lang="hu-HU" dirty="0" err="1" smtClean="0"/>
              <a:t>futurisztikus-belga-konyvtar-zoldtetovel-</a:t>
            </a:r>
            <a:r>
              <a:rPr lang="hu-HU" dirty="0" smtClean="0"/>
              <a:t>/</a:t>
            </a:r>
          </a:p>
          <a:p>
            <a:endParaRPr lang="hu-HU" dirty="0" smtClean="0"/>
          </a:p>
          <a:p>
            <a:r>
              <a:rPr lang="hu-HU" dirty="0" smtClean="0"/>
              <a:t>San Antonio, </a:t>
            </a:r>
            <a:r>
              <a:rPr lang="hu-HU" dirty="0" err="1" smtClean="0"/>
              <a:t>Bibliotech</a:t>
            </a:r>
            <a:endParaRPr lang="hu-HU" dirty="0" smtClean="0"/>
          </a:p>
          <a:p>
            <a:r>
              <a:rPr lang="hu-HU" dirty="0" smtClean="0"/>
              <a:t>http://kotvefuzve.postr.hu/jon-a-konyv-nelkuli-konyvtar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8.xml"/><Relationship Id="rId3" Type="http://schemas.openxmlformats.org/officeDocument/2006/relationships/slide" Target="../slides/slide3.xml"/><Relationship Id="rId7" Type="http://schemas.openxmlformats.org/officeDocument/2006/relationships/slide" Target="../slides/slide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4.xml"/><Relationship Id="rId9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1857356" y="76778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Könyvtártörténet</a:t>
            </a:r>
            <a:endParaRPr lang="hu-HU" sz="5400" b="1" cap="none" spc="0" baseline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0" name="Tekercs függőlegesen 9"/>
          <p:cNvSpPr/>
          <p:nvPr userDrawn="1"/>
        </p:nvSpPr>
        <p:spPr>
          <a:xfrm>
            <a:off x="0" y="1268760"/>
            <a:ext cx="2664296" cy="5400600"/>
          </a:xfrm>
          <a:prstGeom prst="verticalScroll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3" name="Egyenes összekötő 12"/>
          <p:cNvCxnSpPr/>
          <p:nvPr userDrawn="1"/>
        </p:nvCxnSpPr>
        <p:spPr>
          <a:xfrm rot="10800000">
            <a:off x="0" y="180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kciógomb: Egyéni 13">
            <a:hlinkClick r:id="rId2" action="ppaction://hlinksldjump" highlightClick="1"/>
          </p:cNvPr>
          <p:cNvSpPr/>
          <p:nvPr userDrawn="1"/>
        </p:nvSpPr>
        <p:spPr>
          <a:xfrm>
            <a:off x="540000" y="1836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Mi a könyvtár?</a:t>
            </a:r>
            <a:endParaRPr lang="hu-HU" sz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Akciógomb: Egyéni 15">
            <a:hlinkClick r:id="rId3" action="ppaction://hlinksldjump" highlightClick="1"/>
          </p:cNvPr>
          <p:cNvSpPr/>
          <p:nvPr userDrawn="1"/>
        </p:nvSpPr>
        <p:spPr>
          <a:xfrm>
            <a:off x="540000" y="2556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Írástörténet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Akciógomb: Egyéni 17">
            <a:hlinkClick r:id="rId4" action="ppaction://hlinksldjump" highlightClick="1"/>
          </p:cNvPr>
          <p:cNvSpPr/>
          <p:nvPr userDrawn="1"/>
        </p:nvSpPr>
        <p:spPr>
          <a:xfrm>
            <a:off x="540000" y="2988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Könyvtörténet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Akciógomb: Egyéni 18">
            <a:hlinkClick r:id="rId5" action="ppaction://hlinksldjump" highlightClick="1"/>
          </p:cNvPr>
          <p:cNvSpPr/>
          <p:nvPr userDrawn="1"/>
        </p:nvSpPr>
        <p:spPr>
          <a:xfrm>
            <a:off x="540000" y="3420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Ókori könyvtárak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Akciógomb: Egyéni 19">
            <a:hlinkClick r:id="rId6" action="ppaction://hlinksldjump" highlightClick="1"/>
          </p:cNvPr>
          <p:cNvSpPr/>
          <p:nvPr userDrawn="1"/>
        </p:nvSpPr>
        <p:spPr>
          <a:xfrm>
            <a:off x="540000" y="3852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Középkori könyvtárak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" name="Akciógomb: Egyéni 22">
            <a:hlinkClick r:id="rId7" action="ppaction://hlinksldjump" highlightClick="1"/>
          </p:cNvPr>
          <p:cNvSpPr/>
          <p:nvPr userDrawn="1"/>
        </p:nvSpPr>
        <p:spPr>
          <a:xfrm>
            <a:off x="540000" y="4284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Magyar</a:t>
            </a:r>
            <a:b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könyvtárak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24" name="Egyenes összekötő 23"/>
          <p:cNvCxnSpPr/>
          <p:nvPr userDrawn="1"/>
        </p:nvCxnSpPr>
        <p:spPr>
          <a:xfrm rot="10800000">
            <a:off x="0" y="594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539552" y="594928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Készítette:</a:t>
            </a:r>
          </a:p>
          <a:p>
            <a:r>
              <a:rPr lang="hu-HU" sz="1200" u="none" baseline="0" dirty="0" err="1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Sz.G</a:t>
            </a:r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.</a:t>
            </a:r>
            <a:endParaRPr lang="hu-HU" sz="1200" u="none" baseline="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  <a:latin typeface="Bauhaus 93" pitchFamily="82" charset="0"/>
            </a:endParaRPr>
          </a:p>
        </p:txBody>
      </p:sp>
      <p:sp>
        <p:nvSpPr>
          <p:cNvPr id="22" name="Akciógomb: Egyéni 21">
            <a:hlinkClick r:id="rId8" action="ppaction://hlinksldjump" highlightClick="1"/>
          </p:cNvPr>
          <p:cNvSpPr/>
          <p:nvPr userDrawn="1"/>
        </p:nvSpPr>
        <p:spPr>
          <a:xfrm>
            <a:off x="540000" y="5004175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A jövő könyvtára?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Akciógomb: Egyéni 14">
            <a:hlinkClick r:id="rId9" action="ppaction://hlinksldjump" highlightClick="1"/>
          </p:cNvPr>
          <p:cNvSpPr/>
          <p:nvPr userDrawn="1"/>
        </p:nvSpPr>
        <p:spPr>
          <a:xfrm>
            <a:off x="540000" y="5580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Tudja-e</a:t>
            </a:r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?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 cstate="print">
            <a:alphaModFix amt="2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86535" y="1932221"/>
            <a:ext cx="8229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Könyvtártörténet</a:t>
            </a:r>
            <a:b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</a:br>
            <a:r>
              <a:rPr lang="hu-H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dióhéjban</a:t>
            </a:r>
            <a:endParaRPr lang="hu-H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4" name="Cím 4"/>
          <p:cNvSpPr txBox="1">
            <a:spLocks/>
          </p:cNvSpPr>
          <p:nvPr/>
        </p:nvSpPr>
        <p:spPr>
          <a:xfrm>
            <a:off x="431540" y="4302355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  <a:ea typeface="+mj-ea"/>
                <a:cs typeface="+mj-cs"/>
              </a:rPr>
              <a:t>TKBF</a:t>
            </a:r>
            <a:r>
              <a:rPr kumimoji="0" lang="hu-H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Bauhaus 93" pitchFamily="82" charset="0"/>
                <a:ea typeface="+mj-ea"/>
                <a:cs typeface="+mj-cs"/>
              </a:rPr>
              <a:t> </a:t>
            </a:r>
            <a:r>
              <a:rPr lang="hu-H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  <a:ea typeface="+mj-ea"/>
                <a:cs typeface="+mj-cs"/>
              </a:rPr>
              <a:t>– Tanulásmódszertan - Könyvtárismeret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instant-happiness-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5328" y="1403775"/>
            <a:ext cx="3088579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zövegdoboz 14"/>
          <p:cNvSpPr txBox="1"/>
          <p:nvPr/>
        </p:nvSpPr>
        <p:spPr>
          <a:xfrm>
            <a:off x="4031940" y="3374703"/>
            <a:ext cx="3195355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Sok könyv = könyvtár?? Nem!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448120" y="4032000"/>
            <a:ext cx="3204000" cy="230832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tx1"/>
                </a:solidFill>
              </a:rPr>
              <a:t>Leopoldo</a:t>
            </a:r>
            <a:r>
              <a:rPr lang="hu-HU" b="1" dirty="0" smtClean="0">
                <a:solidFill>
                  <a:schemeClr val="tx1"/>
                </a:solidFill>
              </a:rPr>
              <a:t> della Santa </a:t>
            </a:r>
            <a:r>
              <a:rPr lang="hu-HU" dirty="0" smtClean="0">
                <a:solidFill>
                  <a:schemeClr val="tx1"/>
                </a:solidFill>
              </a:rPr>
              <a:t>(1816) 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a könyvtár: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- könyv, könyvtáros, olvasó és épület, valamint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- gyűjtemény, amely olvasásra alkalmassá van téve.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778490" y="4032000"/>
            <a:ext cx="3204000" cy="230832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S. R. </a:t>
            </a:r>
            <a:r>
              <a:rPr lang="hu-HU" b="1" dirty="0" err="1" smtClean="0">
                <a:solidFill>
                  <a:schemeClr val="tx1"/>
                </a:solidFill>
              </a:rPr>
              <a:t>Ranganathan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(1931) </a:t>
            </a:r>
            <a:r>
              <a:rPr lang="hu-HU" b="1" dirty="0" smtClean="0">
                <a:solidFill>
                  <a:schemeClr val="tx1"/>
                </a:solidFill>
              </a:rPr>
              <a:t/>
            </a:r>
            <a:br>
              <a:rPr lang="hu-HU" b="1" dirty="0" smtClean="0">
                <a:solidFill>
                  <a:schemeClr val="tx1"/>
                </a:solidFill>
              </a:rPr>
            </a:br>
            <a:r>
              <a:rPr lang="hu-HU" b="1" dirty="0" smtClean="0">
                <a:solidFill>
                  <a:schemeClr val="tx1"/>
                </a:solidFill>
              </a:rPr>
              <a:t>a könyvtár törvényei: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- a könyv használatra való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- minden olvasónak meg kell találnia a könyvét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 minden könyvnek meg kell találnia olvasóját.</a:t>
            </a:r>
          </a:p>
          <a:p>
            <a:pPr>
              <a:buFontTx/>
              <a:buChar char="-"/>
            </a:pPr>
            <a:endParaRPr lang="hu-HU" b="1" dirty="0" smtClean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40000" y="1808820"/>
            <a:ext cx="1440160" cy="43204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rafologia-iraselemzes.hu/wp-content/uploads/2011/08/megeloz3.jpg"/>
          <p:cNvPicPr>
            <a:picLocks noChangeAspect="1" noChangeArrowheads="1"/>
          </p:cNvPicPr>
          <p:nvPr/>
        </p:nvPicPr>
        <p:blipFill>
          <a:blip r:embed="rId3" cstate="print"/>
          <a:srcRect l="3544" t="27259" r="3729" b="14588"/>
          <a:stretch>
            <a:fillRect/>
          </a:stretch>
        </p:blipFill>
        <p:spPr bwMode="auto">
          <a:xfrm>
            <a:off x="2456765" y="2213865"/>
            <a:ext cx="1980220" cy="403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8" name="AutoShape 4" descr="https://moodle.duf.hu/file.php/667/moddata/scorm/203/110/110_clip_image01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393" name="Picture 9" descr="http://www.ektf.hu/~forgos/hivatkoz/mediaismeret/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78750"/>
            <a:ext cx="1171575" cy="143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5" name="Picture 11" descr="Fájl:Rosetta St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140" y="2753925"/>
            <a:ext cx="1580695" cy="2295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7" name="Picture 13" descr="A cseroki szótagírás 85 jele. Nagyíthat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7014" y="5184000"/>
            <a:ext cx="2726795" cy="1436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9" name="Picture 15" descr="http://www2.szepmuveszeti.hu/hyperion/images/lexikon/pic---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1770" y="5184000"/>
            <a:ext cx="1980220" cy="1603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401" name="Picture 17" descr="Fájl:Etruscan alphab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7345" y="1584000"/>
            <a:ext cx="1357835" cy="5012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403" name="Picture 19" descr="http://mek.oszk.hu/01600/01653/html/images/01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7848" y="1583795"/>
            <a:ext cx="1349467" cy="1015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Fájl:Sumerian 26th c Ada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51820" y="2888940"/>
            <a:ext cx="1530170" cy="1585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Szövegdoboz 12"/>
          <p:cNvSpPr txBox="1"/>
          <p:nvPr/>
        </p:nvSpPr>
        <p:spPr>
          <a:xfrm>
            <a:off x="3401870" y="1707195"/>
            <a:ext cx="1035115" cy="461665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Hírvibő</a:t>
            </a:r>
            <a:r>
              <a:rPr lang="hu-HU" sz="1200" dirty="0" smtClean="0"/>
              <a:t> bot</a:t>
            </a:r>
          </a:p>
          <a:p>
            <a:pPr algn="r"/>
            <a:r>
              <a:rPr lang="hu-HU" sz="1200" dirty="0" smtClean="0"/>
              <a:t>Fogalomírás</a:t>
            </a: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137285" y="1088740"/>
            <a:ext cx="1575175" cy="461665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Kínai írásfajták</a:t>
            </a:r>
          </a:p>
          <a:p>
            <a:pPr algn="r"/>
            <a:r>
              <a:rPr lang="hu-HU" sz="1200" dirty="0" smtClean="0"/>
              <a:t>Latin írás</a:t>
            </a:r>
            <a:endParaRPr lang="hu-HU" sz="1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572000" y="3158970"/>
            <a:ext cx="1215135" cy="461665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Sumér ékírás</a:t>
            </a:r>
          </a:p>
          <a:p>
            <a:pPr algn="r"/>
            <a:r>
              <a:rPr lang="hu-HU" sz="1200" dirty="0" smtClean="0"/>
              <a:t>A rosette-i kő</a:t>
            </a:r>
            <a:endParaRPr lang="hu-HU" sz="1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076945" y="4644135"/>
            <a:ext cx="1440160" cy="461665"/>
          </a:xfrm>
          <a:prstGeom prst="rect">
            <a:avLst/>
          </a:prstGeom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Görög írás</a:t>
            </a:r>
          </a:p>
          <a:p>
            <a:pPr algn="r"/>
            <a:r>
              <a:rPr lang="hu-HU" sz="1200" dirty="0" err="1" smtClean="0"/>
              <a:t>Cseroki</a:t>
            </a:r>
            <a:r>
              <a:rPr lang="hu-HU" sz="1200" dirty="0" smtClean="0"/>
              <a:t> szótagírás</a:t>
            </a:r>
            <a:endParaRPr lang="hu-HU" sz="1200" dirty="0"/>
          </a:p>
        </p:txBody>
      </p:sp>
      <p:sp>
        <p:nvSpPr>
          <p:cNvPr id="17" name="Téglalap 16"/>
          <p:cNvSpPr/>
          <p:nvPr/>
        </p:nvSpPr>
        <p:spPr>
          <a:xfrm>
            <a:off x="540000" y="2528900"/>
            <a:ext cx="1440160" cy="43204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ktab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1810" y="1260000"/>
            <a:ext cx="162306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héber tekerc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3" t="5566" r="8312" b="7347"/>
          <a:stretch>
            <a:fillRect/>
          </a:stretch>
        </p:blipFill>
        <p:spPr bwMode="auto">
          <a:xfrm>
            <a:off x="7362310" y="1260000"/>
            <a:ext cx="130212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viasztábla és stí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6825" y="4419110"/>
            <a:ext cx="104520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Kép1"/>
          <p:cNvPicPr>
            <a:picLocks noChangeAspect="1" noChangeArrowheads="1"/>
          </p:cNvPicPr>
          <p:nvPr/>
        </p:nvPicPr>
        <p:blipFill>
          <a:blip r:embed="rId6" cstate="print"/>
          <a:srcRect t="3561" b="2084"/>
          <a:stretch>
            <a:fillRect/>
          </a:stretch>
        </p:blipFill>
        <p:spPr bwMode="auto">
          <a:xfrm>
            <a:off x="4572000" y="4419110"/>
            <a:ext cx="241489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8" descr="http://www.chameleontrade.hu/pages/chameleontrade/contents/webshop/uploads/111491/product_600x500.jpg"/>
          <p:cNvPicPr>
            <a:picLocks noChangeAspect="1" noChangeArrowheads="1"/>
          </p:cNvPicPr>
          <p:nvPr/>
        </p:nvPicPr>
        <p:blipFill>
          <a:blip r:embed="rId7" cstate="print"/>
          <a:srcRect l="23303" t="2835" r="21251" b="2666"/>
          <a:stretch>
            <a:fillRect/>
          </a:stretch>
        </p:blipFill>
        <p:spPr bwMode="auto">
          <a:xfrm>
            <a:off x="7407315" y="4419110"/>
            <a:ext cx="1242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Szövegdoboz 12"/>
          <p:cNvSpPr txBox="1"/>
          <p:nvPr/>
        </p:nvSpPr>
        <p:spPr>
          <a:xfrm>
            <a:off x="2411760" y="3474005"/>
            <a:ext cx="6570730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Agyagtábla		Papirusz	                        Pergamen</a:t>
            </a:r>
          </a:p>
          <a:p>
            <a:r>
              <a:rPr lang="hu-HU" dirty="0" smtClean="0"/>
              <a:t>Viasztábla		Papír 	                        E-book</a:t>
            </a:r>
            <a:endParaRPr lang="hu-HU" dirty="0"/>
          </a:p>
        </p:txBody>
      </p:sp>
      <p:pic>
        <p:nvPicPr>
          <p:cNvPr id="2" name="Picture 2" descr="Fájl:Papirusz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07015" y="1260000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églalap 13"/>
          <p:cNvSpPr/>
          <p:nvPr/>
        </p:nvSpPr>
        <p:spPr>
          <a:xfrm>
            <a:off x="540000" y="2933945"/>
            <a:ext cx="1440160" cy="43204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x3q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96000"/>
            <a:ext cx="26400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Törökország, Pergamon - a híres könyvtár romjai"/>
          <p:cNvPicPr>
            <a:picLocks noChangeAspect="1" noChangeArrowheads="1"/>
          </p:cNvPicPr>
          <p:nvPr/>
        </p:nvPicPr>
        <p:blipFill>
          <a:blip r:embed="rId4" cstate="print"/>
          <a:srcRect r="1721"/>
          <a:stretch>
            <a:fillRect/>
          </a:stretch>
        </p:blipFill>
        <p:spPr bwMode="auto">
          <a:xfrm>
            <a:off x="5800670" y="4140000"/>
            <a:ext cx="285325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efezosz"/>
          <p:cNvPicPr>
            <a:picLocks noChangeAspect="1" noChangeArrowheads="1"/>
          </p:cNvPicPr>
          <p:nvPr/>
        </p:nvPicPr>
        <p:blipFill>
          <a:blip r:embed="rId5" cstate="print"/>
          <a:srcRect l="2403" t="2431" r="4130" b="4491"/>
          <a:stretch>
            <a:fillRect/>
          </a:stretch>
        </p:blipFill>
        <p:spPr bwMode="auto">
          <a:xfrm>
            <a:off x="2501306" y="4140000"/>
            <a:ext cx="3016262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http://blogoehlert.typepad.com/photos/uncategorized/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296000"/>
            <a:ext cx="2986123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Szövegdoboz 13"/>
          <p:cNvSpPr txBox="1"/>
          <p:nvPr/>
        </p:nvSpPr>
        <p:spPr>
          <a:xfrm>
            <a:off x="2456765" y="3293985"/>
            <a:ext cx="6435715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Alexandria Könyvtár számítógépes modellekkel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456765" y="6174304"/>
            <a:ext cx="3105345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Efezoszi</a:t>
            </a:r>
            <a:r>
              <a:rPr lang="hu-HU" dirty="0" smtClean="0"/>
              <a:t> könyvtár romjai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787135" y="6174305"/>
            <a:ext cx="2880320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Pergamoni könyvtár romjai</a:t>
            </a:r>
          </a:p>
        </p:txBody>
      </p:sp>
      <p:sp>
        <p:nvSpPr>
          <p:cNvPr id="9" name="Téglalap 8"/>
          <p:cNvSpPr/>
          <p:nvPr/>
        </p:nvSpPr>
        <p:spPr>
          <a:xfrm>
            <a:off x="540000" y="3383995"/>
            <a:ext cx="1440160" cy="43204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d/d3/Bibliothek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821" y="2033845"/>
            <a:ext cx="1267613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4572000" y="3654025"/>
            <a:ext cx="2295255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Kolostori könyvtárak </a:t>
            </a:r>
            <a:br>
              <a:rPr lang="hu-HU" dirty="0" smtClean="0"/>
            </a:br>
            <a:r>
              <a:rPr lang="hu-HU" dirty="0" smtClean="0"/>
              <a:t>St. </a:t>
            </a:r>
            <a:r>
              <a:rPr lang="hu-HU" dirty="0" err="1" smtClean="0"/>
              <a:t>Gallen</a:t>
            </a:r>
            <a:r>
              <a:rPr lang="hu-HU" dirty="0" smtClean="0"/>
              <a:t>, Ausztria</a:t>
            </a:r>
            <a:endParaRPr lang="hu-HU" dirty="0"/>
          </a:p>
        </p:txBody>
      </p:sp>
      <p:pic>
        <p:nvPicPr>
          <p:cNvPr id="21508" name="Picture 4" descr="http://silver.drk.hu/sites/default/files/feltoltes/Cesena%20kic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921" y="1223755"/>
            <a:ext cx="2159999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2771801" y="2843935"/>
            <a:ext cx="2160239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Láncos könyvek</a:t>
            </a:r>
            <a:br>
              <a:rPr lang="hu-HU" dirty="0" smtClean="0"/>
            </a:br>
            <a:r>
              <a:rPr lang="hu-HU" dirty="0" err="1" smtClean="0"/>
              <a:t>Cesena</a:t>
            </a:r>
            <a:r>
              <a:rPr lang="hu-HU" dirty="0" smtClean="0"/>
              <a:t>, Olaszország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597224" y="2844000"/>
            <a:ext cx="2365200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Mediciek könyvtára, Firenze</a:t>
            </a:r>
          </a:p>
        </p:txBody>
      </p:sp>
      <p:pic>
        <p:nvPicPr>
          <p:cNvPr id="21513" name="Picture 9" descr="El Escorial. Bibliotec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713" y="4374105"/>
            <a:ext cx="1967214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zövegdoboz 14"/>
          <p:cNvSpPr txBox="1"/>
          <p:nvPr/>
        </p:nvSpPr>
        <p:spPr>
          <a:xfrm>
            <a:off x="6192180" y="5832000"/>
            <a:ext cx="2520280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Barokk teremkönyvtár</a:t>
            </a:r>
            <a:br>
              <a:rPr lang="hu-HU" dirty="0" smtClean="0"/>
            </a:br>
            <a:r>
              <a:rPr lang="hu-HU" dirty="0" err="1" smtClean="0"/>
              <a:t>Escorial</a:t>
            </a:r>
            <a:r>
              <a:rPr lang="hu-HU" dirty="0" smtClean="0"/>
              <a:t>, Spanyolország</a:t>
            </a:r>
          </a:p>
        </p:txBody>
      </p:sp>
      <p:pic>
        <p:nvPicPr>
          <p:cNvPr id="21515" name="Picture 11" descr="http://cache.virtualtourist.com/4/5823975-University_Old_Library_Salaman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6481" y="4374105"/>
            <a:ext cx="192585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Szövegdoboz 16"/>
          <p:cNvSpPr txBox="1"/>
          <p:nvPr/>
        </p:nvSpPr>
        <p:spPr>
          <a:xfrm>
            <a:off x="2501770" y="5832000"/>
            <a:ext cx="2475275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Egyetemi könyvtárak</a:t>
            </a:r>
            <a:br>
              <a:rPr lang="hu-HU" dirty="0" smtClean="0"/>
            </a:br>
            <a:r>
              <a:rPr lang="hu-HU" dirty="0" err="1" smtClean="0"/>
              <a:t>Bodleian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>, Oxford,</a:t>
            </a:r>
          </a:p>
        </p:txBody>
      </p:sp>
      <p:pic>
        <p:nvPicPr>
          <p:cNvPr id="8194" name="Picture 2" descr="The reading room of the Laurentian Library in Florence designed by Michelangelo."/>
          <p:cNvPicPr>
            <a:picLocks noChangeAspect="1" noChangeArrowheads="1"/>
          </p:cNvPicPr>
          <p:nvPr/>
        </p:nvPicPr>
        <p:blipFill>
          <a:blip r:embed="rId7" cstate="print"/>
          <a:srcRect b="15678"/>
          <a:stretch>
            <a:fillRect/>
          </a:stretch>
        </p:blipFill>
        <p:spPr bwMode="auto">
          <a:xfrm>
            <a:off x="6597542" y="1223755"/>
            <a:ext cx="2364565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églalap 11"/>
          <p:cNvSpPr/>
          <p:nvPr/>
        </p:nvSpPr>
        <p:spPr>
          <a:xfrm>
            <a:off x="540000" y="3834045"/>
            <a:ext cx="1440160" cy="43204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2932326" y="3068960"/>
            <a:ext cx="2295255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Reguly Antal Műemlékkönyvtár, Zirc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989657" y="3023955"/>
            <a:ext cx="2610290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Sárospataki Református Kollégium Nagykönyvtára</a:t>
            </a:r>
          </a:p>
        </p:txBody>
      </p:sp>
      <p:pic>
        <p:nvPicPr>
          <p:cNvPr id="6146" name="Picture 2" descr="Sárospataki Református Kollégium Nagykönyvtá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267" y="1223755"/>
            <a:ext cx="270307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://www.zirc.hu/images-dyn/konyvtar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6795" y="1223755"/>
            <a:ext cx="270631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http://www.szentimreantikvarium.hu/dynamic/13000/bibliotheca%20001.jpg"/>
          <p:cNvPicPr>
            <a:picLocks noChangeAspect="1" noChangeArrowheads="1"/>
          </p:cNvPicPr>
          <p:nvPr/>
        </p:nvPicPr>
        <p:blipFill>
          <a:blip r:embed="rId5" cstate="print"/>
          <a:srcRect l="5771" t="3716" r="5359" b="7093"/>
          <a:stretch>
            <a:fillRect/>
          </a:stretch>
        </p:blipFill>
        <p:spPr bwMode="auto">
          <a:xfrm>
            <a:off x="3431937" y="4014065"/>
            <a:ext cx="1155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2816805" y="5859270"/>
            <a:ext cx="2385265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Főúri könyvtárak</a:t>
            </a:r>
            <a:br>
              <a:rPr lang="hu-HU" dirty="0" smtClean="0"/>
            </a:br>
            <a:r>
              <a:rPr lang="hu-HU" dirty="0" err="1" smtClean="0"/>
              <a:t>Bibliotheca</a:t>
            </a:r>
            <a:r>
              <a:rPr lang="hu-HU" dirty="0" smtClean="0"/>
              <a:t> </a:t>
            </a:r>
            <a:r>
              <a:rPr lang="hu-HU" dirty="0" err="1" smtClean="0"/>
              <a:t>Corviniana</a:t>
            </a:r>
            <a:endParaRPr lang="hu-HU" dirty="0" smtClean="0"/>
          </a:p>
        </p:txBody>
      </p:sp>
      <p:pic>
        <p:nvPicPr>
          <p:cNvPr id="2" name="Picture 2" descr="http://konyvtar.mta.hu/kepek/fotoalbumok/konyvtar_kepekben/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4213" y="4014065"/>
            <a:ext cx="24012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5877146" y="5859270"/>
            <a:ext cx="3015334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Tudományos könyvtárak</a:t>
            </a:r>
            <a:br>
              <a:rPr lang="hu-HU" dirty="0" smtClean="0"/>
            </a:br>
            <a:r>
              <a:rPr lang="hu-HU" dirty="0" smtClean="0"/>
              <a:t>Teleki József, MTA Könyvtára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40000" y="4239090"/>
            <a:ext cx="1440160" cy="43204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2546775" y="3068960"/>
            <a:ext cx="3375375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Chicagói Egyetem, </a:t>
            </a:r>
          </a:p>
          <a:p>
            <a:pPr fontAlgn="base"/>
            <a:r>
              <a:rPr lang="hu-HU" dirty="0" smtClean="0"/>
              <a:t>J</a:t>
            </a:r>
            <a:r>
              <a:rPr lang="en-US" dirty="0" err="1" smtClean="0"/>
              <a:t>ohn</a:t>
            </a:r>
            <a:r>
              <a:rPr lang="en-US" dirty="0" smtClean="0"/>
              <a:t> and </a:t>
            </a:r>
            <a:r>
              <a:rPr lang="hu-HU" dirty="0" smtClean="0"/>
              <a:t>R</a:t>
            </a:r>
            <a:r>
              <a:rPr lang="en-US" dirty="0" err="1" smtClean="0"/>
              <a:t>ika</a:t>
            </a:r>
            <a:r>
              <a:rPr lang="en-US" dirty="0" smtClean="0"/>
              <a:t> </a:t>
            </a:r>
            <a:r>
              <a:rPr lang="hu-HU" dirty="0" smtClean="0"/>
              <a:t>M</a:t>
            </a:r>
            <a:r>
              <a:rPr lang="en-US" dirty="0" err="1" smtClean="0"/>
              <a:t>ansueto</a:t>
            </a:r>
            <a:r>
              <a:rPr lang="hu-HU" dirty="0" smtClean="0"/>
              <a:t> L</a:t>
            </a:r>
            <a:r>
              <a:rPr lang="en-US" dirty="0" err="1" smtClean="0"/>
              <a:t>ibrary</a:t>
            </a:r>
            <a:endParaRPr lang="en-US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6012160" y="3345959"/>
            <a:ext cx="2703600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könyv jövője?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564413" y="5859270"/>
            <a:ext cx="2385265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Futurisztikus belga könyvtár zöldtetővel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574471" y="5859270"/>
            <a:ext cx="3015334" cy="646331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Könyvek nélküli könyvtár,</a:t>
            </a:r>
            <a:br>
              <a:rPr lang="hu-HU" dirty="0" smtClean="0"/>
            </a:br>
            <a:r>
              <a:rPr lang="hu-HU" dirty="0" smtClean="0"/>
              <a:t>San Antonio, </a:t>
            </a:r>
            <a:r>
              <a:rPr lang="hu-HU" dirty="0" err="1" smtClean="0"/>
              <a:t>Bibliotech</a:t>
            </a:r>
            <a:endParaRPr lang="hu-HU" dirty="0" smtClean="0"/>
          </a:p>
        </p:txBody>
      </p:sp>
      <p:pic>
        <p:nvPicPr>
          <p:cNvPr id="25602" name="Picture 2" descr="A könyvtár belseje - Kép © Murphy/Ja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830" y="1223755"/>
            <a:ext cx="236326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future_book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568" y="1403775"/>
            <a:ext cx="270278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http://media.nu.nl/m/m1fyvthjs9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9268" y="4014065"/>
            <a:ext cx="255555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Interior view of BiblioTech, a bookless library planned for 3505 PleasantonRoad. Bexar County plans to open the library in the fall. Photo: Courtesy Illustr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7075" y="4014065"/>
            <a:ext cx="367012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540000" y="4977172"/>
            <a:ext cx="1440160" cy="43204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01770" y="2348880"/>
            <a:ext cx="6210690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Mi a könyvtár?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írásokat tart számon az írástörténet?</a:t>
            </a:r>
          </a:p>
          <a:p>
            <a:pPr marL="342900" indent="-342900">
              <a:buAutoNum type="arabicPeriod"/>
            </a:pPr>
            <a:r>
              <a:rPr lang="hu-HU" dirty="0" smtClean="0"/>
              <a:t>Mi a jelentősége a rosette-i kőnek? (Segítség: </a:t>
            </a:r>
            <a:r>
              <a:rPr lang="hu-HU" dirty="0" err="1" smtClean="0"/>
              <a:t>Wikipédia</a:t>
            </a:r>
            <a:r>
              <a:rPr lang="hu-HU" dirty="0" smtClean="0"/>
              <a:t>)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formaváltozásai voltak a könyvnek az ókori keleti birodalmaktól napjainkig?</a:t>
            </a:r>
          </a:p>
          <a:p>
            <a:pPr marL="342900" indent="-342900">
              <a:buAutoNum type="arabicPeriod"/>
            </a:pPr>
            <a:r>
              <a:rPr lang="hu-HU" dirty="0" smtClean="0"/>
              <a:t>Soroljon </a:t>
            </a:r>
            <a:r>
              <a:rPr lang="hu-HU" dirty="0" smtClean="0"/>
              <a:t>fel híres ókori könyvtárakat!</a:t>
            </a:r>
          </a:p>
          <a:p>
            <a:pPr marL="342900" indent="-342900">
              <a:buAutoNum type="arabicPeriod"/>
            </a:pPr>
            <a:r>
              <a:rPr lang="hu-HU" dirty="0" smtClean="0"/>
              <a:t>Gyűjtsön </a:t>
            </a:r>
            <a:r>
              <a:rPr lang="hu-HU" dirty="0" smtClean="0"/>
              <a:t>képeket az interneten az egyik középkori könyvtárról!</a:t>
            </a:r>
          </a:p>
          <a:p>
            <a:pPr marL="342900" indent="-342900">
              <a:buAutoNum type="arabicPeriod"/>
            </a:pPr>
            <a:r>
              <a:rPr lang="hu-HU" dirty="0" smtClean="0"/>
              <a:t>Hol vannak a világban corvinák? (Segítség: a </a:t>
            </a:r>
            <a:r>
              <a:rPr lang="hu-HU" i="1" dirty="0" smtClean="0"/>
              <a:t>Magyar könyvtárak </a:t>
            </a:r>
            <a:r>
              <a:rPr lang="hu-HU" dirty="0" smtClean="0"/>
              <a:t>dia jegyzet oldala!)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megoldásokkal kísérleteznek a modern könyvtárak?</a:t>
            </a:r>
          </a:p>
          <a:p>
            <a:pPr marL="342900" indent="-342900">
              <a:buAutoNum type="arabicPeriod"/>
            </a:pPr>
            <a:endParaRPr lang="hu-HU" dirty="0" smtClean="0"/>
          </a:p>
        </p:txBody>
      </p:sp>
      <p:sp>
        <p:nvSpPr>
          <p:cNvPr id="3" name="Téglalap 2"/>
          <p:cNvSpPr/>
          <p:nvPr/>
        </p:nvSpPr>
        <p:spPr>
          <a:xfrm>
            <a:off x="540000" y="5544000"/>
            <a:ext cx="1440160" cy="43204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is_fotoalbum">
  <a:themeElements>
    <a:clrScheme name="Egyéni 20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Digitalis_fotoalbum</Template>
  <TotalTime>3316</TotalTime>
  <Words>625</Words>
  <Application>Microsoft Office PowerPoint</Application>
  <PresentationFormat>Diavetítés a képernyőre (4:3 oldalarány)</PresentationFormat>
  <Paragraphs>95</Paragraphs>
  <Slides>9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Digitalis_fotoalbum</vt:lpstr>
      <vt:lpstr>Könyvtártörténet dióhéjban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SzGabi</dc:creator>
  <cp:lastModifiedBy>Szűcs Gabriella</cp:lastModifiedBy>
  <cp:revision>308</cp:revision>
  <dcterms:created xsi:type="dcterms:W3CDTF">2011-05-20T18:12:25Z</dcterms:created>
  <dcterms:modified xsi:type="dcterms:W3CDTF">2017-02-23T15:22:25Z</dcterms:modified>
</cp:coreProperties>
</file>