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3" r:id="rId2"/>
    <p:sldId id="302" r:id="rId3"/>
    <p:sldId id="305" r:id="rId4"/>
    <p:sldId id="281" r:id="rId5"/>
    <p:sldId id="256" r:id="rId6"/>
    <p:sldId id="318" r:id="rId7"/>
    <p:sldId id="322" r:id="rId8"/>
    <p:sldId id="309" r:id="rId9"/>
    <p:sldId id="284" r:id="rId10"/>
    <p:sldId id="307" r:id="rId11"/>
    <p:sldId id="313" r:id="rId12"/>
    <p:sldId id="314" r:id="rId13"/>
    <p:sldId id="315" r:id="rId14"/>
    <p:sldId id="308" r:id="rId15"/>
    <p:sldId id="316" r:id="rId16"/>
    <p:sldId id="303" r:id="rId17"/>
    <p:sldId id="310" r:id="rId18"/>
    <p:sldId id="311" r:id="rId19"/>
    <p:sldId id="312" r:id="rId20"/>
    <p:sldId id="317" r:id="rId21"/>
    <p:sldId id="258" r:id="rId22"/>
    <p:sldId id="319" r:id="rId23"/>
    <p:sldId id="320" r:id="rId24"/>
    <p:sldId id="321" r:id="rId25"/>
    <p:sldId id="299" r:id="rId26"/>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6028"/>
    <a:srgbClr val="996600"/>
    <a:srgbClr val="B3671B"/>
    <a:srgbClr val="FBF4EF"/>
    <a:srgbClr val="E8B123"/>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85231" autoAdjust="0"/>
  </p:normalViewPr>
  <p:slideViewPr>
    <p:cSldViewPr>
      <p:cViewPr>
        <p:scale>
          <a:sx n="60" d="100"/>
          <a:sy n="60" d="100"/>
        </p:scale>
        <p:origin x="-1560" y="-72"/>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79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DD673E-ACA3-4F6F-8ED1-EB9DE509FDC5}" type="datetimeFigureOut">
              <a:rPr lang="hu-HU" smtClean="0"/>
              <a:pPr/>
              <a:t>2017. 02. 23.</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F21232-73CC-41C3-9B29-B248A7AF558E}" type="slidenum">
              <a:rPr lang="hu-HU" smtClean="0"/>
              <a:pPr/>
              <a:t>‹#›</a:t>
            </a:fld>
            <a:endParaRPr lang="hu-HU"/>
          </a:p>
        </p:txBody>
      </p:sp>
    </p:spTree>
    <p:extLst>
      <p:ext uri="{BB962C8B-B14F-4D97-AF65-F5344CB8AC3E}">
        <p14:creationId xmlns:p14="http://schemas.microsoft.com/office/powerpoint/2010/main" val="218891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mek.oszk.hu/03600/03630/html/index.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ogyk.hu/kutatas-a-konyvtarban/bibliografiai-adatbazisok/pressdok-hazai-sajtofigyelo-adatbazi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mnb.oszk.h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bdf.hu/konyvtar/tempus/Farkas_Bibliografiak.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„Az azonosításhoz a tudományok változatos megoldásokat alkalmaznak. A </a:t>
            </a:r>
            <a:r>
              <a:rPr lang="hu-HU" dirty="0" err="1" smtClean="0"/>
              <a:t>Gmelin</a:t>
            </a:r>
            <a:r>
              <a:rPr lang="hu-HU" dirty="0" smtClean="0"/>
              <a:t> </a:t>
            </a:r>
            <a:r>
              <a:rPr lang="hu-HU" dirty="0" err="1" smtClean="0"/>
              <a:t>Handbuch</a:t>
            </a:r>
            <a:r>
              <a:rPr lang="hu-HU" dirty="0" smtClean="0"/>
              <a:t> (a szervetlen kémia kézikönyve) pl. a vegyületek szerkezeti képlete alapján azonosítja és sorolja be a vegyületeket úgy, hogy az őt alkotó elemek közül legnagyobb rendszámúhoz osztja be, azon belül a második legnagyobb rendszámú szabja meg a helyét, s. i. t. </a:t>
            </a:r>
          </a:p>
          <a:p>
            <a:r>
              <a:rPr lang="hu-HU" dirty="0" smtClean="0"/>
              <a:t>Egy népmesét motívumai határoznak meg, ennek alapján kap egy háromjegyű típusszámot az ún. </a:t>
            </a:r>
            <a:r>
              <a:rPr lang="hu-HU" dirty="0" err="1" smtClean="0"/>
              <a:t>AaTh</a:t>
            </a:r>
            <a:r>
              <a:rPr lang="hu-HU" dirty="0" smtClean="0"/>
              <a:t> rendszerben. Zeneszerzők alkotásai műjegyzékek azonosítják, és a példák folytathatók. </a:t>
            </a:r>
          </a:p>
          <a:p>
            <a:r>
              <a:rPr lang="hu-HU" dirty="0" smtClean="0"/>
              <a:t>A bibliográfiai gyakorlatban mindenekelőtt azt kell tisztázni, hogy mi az azonosítás tárgya? Lehet egy dokumentum, egy dokumentum viszonylag önálló része (egy fejezet, egy folyóiratcikk, egy lemez valamelyik felvétele, egy táblázat, illusztráció stb. valamelyik műből).”</a:t>
            </a:r>
          </a:p>
          <a:p>
            <a:r>
              <a:rPr lang="hu-HU" dirty="0" smtClean="0"/>
              <a:t>/Horváth Tibor: Tájékoztatás-elmélet tankönyv. Eger, Eszterházy Károly Főiskola, 2001/</a:t>
            </a:r>
            <a:endParaRPr lang="hu-HU" dirty="0"/>
          </a:p>
        </p:txBody>
      </p:sp>
      <p:sp>
        <p:nvSpPr>
          <p:cNvPr id="4" name="Dia számának helye 3"/>
          <p:cNvSpPr>
            <a:spLocks noGrp="1"/>
          </p:cNvSpPr>
          <p:nvPr>
            <p:ph type="sldNum" sz="quarter" idx="10"/>
          </p:nvPr>
        </p:nvSpPr>
        <p:spPr/>
        <p:txBody>
          <a:bodyPr/>
          <a:lstStyle/>
          <a:p>
            <a:fld id="{A8F21232-73CC-41C3-9B29-B248A7AF558E}" type="slidenum">
              <a:rPr lang="hu-HU" smtClean="0"/>
              <a:pPr/>
              <a:t>3</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A8F21232-73CC-41C3-9B29-B248A7AF558E}" type="slidenum">
              <a:rPr lang="hu-HU" smtClean="0"/>
              <a:pPr/>
              <a:t>13</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A8F21232-73CC-41C3-9B29-B248A7AF558E}" type="slidenum">
              <a:rPr lang="hu-HU" smtClean="0"/>
              <a:pPr/>
              <a:t>14</a:t>
            </a:fld>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A8F21232-73CC-41C3-9B29-B248A7AF558E}" type="slidenum">
              <a:rPr lang="hu-HU" smtClean="0"/>
              <a:pPr/>
              <a:t>15</a:t>
            </a:fld>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Egy szerző írásait a személyi bibliográfia tartalmazza. Egy személy életéről, munkásságáról szóló bibliográfia az életrajzi bibliográfia (</a:t>
            </a:r>
            <a:r>
              <a:rPr lang="hu-HU" dirty="0" err="1" smtClean="0"/>
              <a:t>biobibliográfia</a:t>
            </a:r>
            <a:r>
              <a:rPr lang="hu-HU" dirty="0" smtClean="0"/>
              <a:t>). Jelentős írók, tudósok életét bemutató monográfia tartalmaz személyi és életrajzi bibliográfiát, de önálló műként is gyakran előfordul.</a:t>
            </a:r>
          </a:p>
          <a:p>
            <a:endParaRPr lang="hu-HU" dirty="0" smtClean="0"/>
          </a:p>
          <a:p>
            <a:r>
              <a:rPr lang="hu-HU" dirty="0" smtClean="0"/>
              <a:t>Szinnyei József legfontosabb műve a </a:t>
            </a:r>
            <a:r>
              <a:rPr lang="hu-HU" dirty="0" smtClean="0">
                <a:hlinkClick r:id="rId3"/>
              </a:rPr>
              <a:t>Magyar írók élete és munkái</a:t>
            </a:r>
            <a:r>
              <a:rPr lang="hu-HU" dirty="0" smtClean="0"/>
              <a:t>, amely közel 30 000 író részletes életrajzát, illetve kiadott műveit tartalmazza, s ma is nagyon fontos forrásmunka.</a:t>
            </a:r>
            <a:endParaRPr lang="hu-HU" dirty="0"/>
          </a:p>
        </p:txBody>
      </p:sp>
      <p:sp>
        <p:nvSpPr>
          <p:cNvPr id="4" name="Dia számának helye 3"/>
          <p:cNvSpPr>
            <a:spLocks noGrp="1"/>
          </p:cNvSpPr>
          <p:nvPr>
            <p:ph type="sldNum" sz="quarter" idx="10"/>
          </p:nvPr>
        </p:nvSpPr>
        <p:spPr/>
        <p:txBody>
          <a:bodyPr/>
          <a:lstStyle/>
          <a:p>
            <a:fld id="{A8F21232-73CC-41C3-9B29-B248A7AF558E}" type="slidenum">
              <a:rPr lang="hu-HU" smtClean="0"/>
              <a:pPr/>
              <a:t>19</a:t>
            </a:fld>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t>
            </a:r>
            <a:endParaRPr lang="hu-HU" dirty="0"/>
          </a:p>
        </p:txBody>
      </p:sp>
      <p:sp>
        <p:nvSpPr>
          <p:cNvPr id="4" name="Dia számának helye 3"/>
          <p:cNvSpPr>
            <a:spLocks noGrp="1"/>
          </p:cNvSpPr>
          <p:nvPr>
            <p:ph type="sldNum" sz="quarter" idx="10"/>
          </p:nvPr>
        </p:nvSpPr>
        <p:spPr/>
        <p:txBody>
          <a:bodyPr/>
          <a:lstStyle/>
          <a:p>
            <a:fld id="{A8F21232-73CC-41C3-9B29-B248A7AF558E}" type="slidenum">
              <a:rPr lang="hu-HU" smtClean="0"/>
              <a:pPr/>
              <a:t>20</a:t>
            </a:fld>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0" i="0" kern="1200" dirty="0" smtClean="0">
                <a:solidFill>
                  <a:schemeClr val="tx1"/>
                </a:solidFill>
                <a:latin typeface="+mn-lt"/>
                <a:ea typeface="+mn-ea"/>
                <a:cs typeface="+mn-cs"/>
              </a:rPr>
              <a:t>Magyar Nemzeti Bibliográfia. Időszaki Kiadványok Repertóriuma (Budapest. OSZK) általános, nemzeti, kurrens repertórium. A kiadvány válogatva regisztrálja a hazai folyóiratokban megjelenő társadalom- és természettudományi cikkeket. Név és tárgymutató segítségével tájékozódhatunk benne. </a:t>
            </a:r>
          </a:p>
          <a:p>
            <a:endParaRPr lang="hu-HU" sz="1200" b="0" i="0" kern="1200" dirty="0" smtClean="0">
              <a:solidFill>
                <a:schemeClr val="tx1"/>
              </a:solidFill>
              <a:latin typeface="+mn-lt"/>
              <a:ea typeface="+mn-ea"/>
              <a:cs typeface="+mn-cs"/>
            </a:endParaRPr>
          </a:p>
          <a:p>
            <a:r>
              <a:rPr lang="hu-HU" sz="1200" b="0" i="0" kern="1200" dirty="0" smtClean="0">
                <a:solidFill>
                  <a:schemeClr val="tx1"/>
                </a:solidFill>
                <a:latin typeface="+mn-lt"/>
                <a:ea typeface="+mn-ea"/>
                <a:cs typeface="+mn-cs"/>
              </a:rPr>
              <a:t>Repertórium</a:t>
            </a:r>
            <a:r>
              <a:rPr lang="hu-HU" sz="1200" b="0" i="0" kern="1200" baseline="0" dirty="0" smtClean="0">
                <a:solidFill>
                  <a:schemeClr val="tx1"/>
                </a:solidFill>
                <a:latin typeface="+mn-lt"/>
                <a:ea typeface="+mn-ea"/>
                <a:cs typeface="+mn-cs"/>
              </a:rPr>
              <a:t> (latin) = adattár, címtár, jegyzék, gyűjtemény, leltár.</a:t>
            </a:r>
          </a:p>
          <a:p>
            <a:r>
              <a:rPr lang="hu-HU" sz="1200" b="0" i="0" kern="1200" baseline="0" dirty="0" smtClean="0">
                <a:solidFill>
                  <a:schemeClr val="tx1"/>
                </a:solidFill>
                <a:latin typeface="+mn-lt"/>
                <a:ea typeface="+mn-ea"/>
                <a:cs typeface="+mn-cs"/>
              </a:rPr>
              <a:t>Könyvtári értelemben </a:t>
            </a:r>
          </a:p>
          <a:p>
            <a:pPr>
              <a:buFontTx/>
              <a:buChar char="-"/>
            </a:pPr>
            <a:r>
              <a:rPr lang="hu-HU" sz="1200" b="0" i="0" kern="1200" baseline="0" dirty="0" smtClean="0">
                <a:solidFill>
                  <a:schemeClr val="tx1"/>
                </a:solidFill>
                <a:latin typeface="+mn-lt"/>
                <a:ea typeface="+mn-ea"/>
                <a:cs typeface="+mn-cs"/>
              </a:rPr>
              <a:t> kézikönyvtípus: egy vagy több időszaki kiadvány közleményeinek </a:t>
            </a:r>
            <a:r>
              <a:rPr lang="hu-HU" sz="1200" b="0" i="0" kern="1200" baseline="0" dirty="0" err="1" smtClean="0">
                <a:solidFill>
                  <a:schemeClr val="tx1"/>
                </a:solidFill>
                <a:latin typeface="+mn-lt"/>
                <a:ea typeface="+mn-ea"/>
                <a:cs typeface="+mn-cs"/>
              </a:rPr>
              <a:t>vmilyen</a:t>
            </a:r>
            <a:r>
              <a:rPr lang="hu-HU" sz="1200" b="0" i="0" kern="1200" baseline="0" dirty="0" smtClean="0">
                <a:solidFill>
                  <a:schemeClr val="tx1"/>
                </a:solidFill>
                <a:latin typeface="+mn-lt"/>
                <a:ea typeface="+mn-ea"/>
                <a:cs typeface="+mn-cs"/>
              </a:rPr>
              <a:t> rendszer szerinti összesítése, mutatója</a:t>
            </a:r>
          </a:p>
          <a:p>
            <a:pPr>
              <a:buFontTx/>
              <a:buChar char="-"/>
            </a:pPr>
            <a:r>
              <a:rPr lang="hu-HU" sz="1200" b="0" i="0" kern="1200" baseline="0" dirty="0" smtClean="0">
                <a:solidFill>
                  <a:schemeClr val="tx1"/>
                </a:solidFill>
                <a:latin typeface="+mn-lt"/>
                <a:ea typeface="+mn-ea"/>
                <a:cs typeface="+mn-cs"/>
              </a:rPr>
              <a:t> folyóirat-repertórium, cikkbibliográfia.</a:t>
            </a:r>
          </a:p>
        </p:txBody>
      </p:sp>
      <p:sp>
        <p:nvSpPr>
          <p:cNvPr id="4" name="Dia számának helye 3"/>
          <p:cNvSpPr>
            <a:spLocks noGrp="1"/>
          </p:cNvSpPr>
          <p:nvPr>
            <p:ph type="sldNum" sz="quarter" idx="10"/>
          </p:nvPr>
        </p:nvSpPr>
        <p:spPr/>
        <p:txBody>
          <a:bodyPr/>
          <a:lstStyle/>
          <a:p>
            <a:fld id="{A8F21232-73CC-41C3-9B29-B248A7AF558E}" type="slidenum">
              <a:rPr lang="hu-HU" smtClean="0"/>
              <a:pPr/>
              <a:t>21</a:t>
            </a:fld>
            <a:endParaRPr 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0" kern="1200" cap="all" dirty="0" smtClean="0">
                <a:solidFill>
                  <a:schemeClr val="tx1"/>
                </a:solidFill>
                <a:latin typeface="+mn-lt"/>
                <a:ea typeface="+mn-ea"/>
                <a:cs typeface="+mn-cs"/>
              </a:rPr>
              <a:t>PRESSDOK – HAZAI SAJTÓFIGYELŐ ADATBÁZIS</a:t>
            </a:r>
          </a:p>
          <a:p>
            <a:r>
              <a:rPr lang="hu-HU" sz="1200" b="0" i="0" kern="1200" dirty="0" smtClean="0">
                <a:solidFill>
                  <a:schemeClr val="tx1"/>
                </a:solidFill>
                <a:latin typeface="+mn-lt"/>
                <a:ea typeface="+mn-ea"/>
                <a:cs typeface="+mn-cs"/>
              </a:rPr>
              <a:t>Az Országgyűlési Könyvtár 1989 óta szemlézi a magyar sajtó híreit. A hazai politikai, gazdasági, jogi és egyéb társadalomtudományi, valamint kulturális témájú írásokat felölelő </a:t>
            </a:r>
            <a:r>
              <a:rPr lang="hu-HU" sz="1200" b="0" i="0" kern="1200" dirty="0" err="1" smtClean="0">
                <a:solidFill>
                  <a:schemeClr val="tx1"/>
                </a:solidFill>
                <a:latin typeface="+mn-lt"/>
                <a:ea typeface="+mn-ea"/>
                <a:cs typeface="+mn-cs"/>
              </a:rPr>
              <a:t>Pressdok</a:t>
            </a:r>
            <a:r>
              <a:rPr lang="hu-HU" sz="1200" b="0" i="0" kern="1200" dirty="0" smtClean="0">
                <a:solidFill>
                  <a:schemeClr val="tx1"/>
                </a:solidFill>
                <a:latin typeface="+mn-lt"/>
                <a:ea typeface="+mn-ea"/>
                <a:cs typeface="+mn-cs"/>
              </a:rPr>
              <a:t> adatbázisban több mint száz sajtótermék: napilapok, hetilapok és szakfolyóiratok elsősorban politikai, gazdasági és közéleti témájú cikkeinek, tanulmányainak bibliográfiai és tartalmi leírása található meg. Az adatbázis havonta átlagosan ötezer írás adataival bővül, s ma már közel 1 300 000 hírösszefoglalót tartalmaz.</a:t>
            </a:r>
          </a:p>
          <a:p>
            <a:r>
              <a:rPr lang="hu-HU" sz="1200" b="0" i="0" kern="1200" dirty="0" smtClean="0">
                <a:solidFill>
                  <a:schemeClr val="tx1"/>
                </a:solidFill>
                <a:latin typeface="+mn-lt"/>
                <a:ea typeface="+mn-ea"/>
                <a:cs typeface="+mn-cs"/>
              </a:rPr>
              <a:t>Az adatbázis segítségével naprakészen nyomon követhetők a belpolitikai és gazdasági folyamatok, vezető személyiségek nyilatkozatai továbbá a pártok, politikai, gazdasági és érdekvédelmi szervezetek állásfoglalásai, véleményformáló kutatók elemzései. Bibliográfiai rekordjaink szabadszöveges tartalmi összefoglalókat és tárgyszavakat tartalmaznak, így az adatbázis kiválóan alkalmas egy-egy téma sajtóhátterének elemzésére, annak feltárására, hogy a nagyvilág és az Európai Unió eseményei milyen visszhangot kaptak a magyar sajtóban, illetve, hogy a magyarországi politikai, gazdasági történések hogyan tükröződnek a hazai sajtótermékekben. Mivel az adatbázis építése a rendszerváltáskor indult, egyedülálló módon öleli fel az elmúlt közel negyedszázad politikai, gazdasági és közéleti fejleményeit.</a:t>
            </a:r>
          </a:p>
          <a:p>
            <a:r>
              <a:rPr lang="hu-HU" sz="1200" b="0" i="0" kern="1200" dirty="0" smtClean="0">
                <a:solidFill>
                  <a:schemeClr val="tx1"/>
                </a:solidFill>
                <a:latin typeface="+mn-lt"/>
                <a:ea typeface="+mn-ea"/>
                <a:cs typeface="+mn-cs"/>
              </a:rPr>
              <a:t>A keresés során nem ugyanaz a felület fogadja a felhasználót, ha a könyvtár falain belül, vagy azon kívül használja az adatbázist. Külső felhasználók számára a 2000–2005 között készült hírösszefoglalók érhetők el a könyvtári katalógusban, míg a helyszínen az adatbázis teljes tartalma böngészhető. Intézmények és magánszemélyek éves online előfizetés keretében használhatják a teljes adatbázist.</a:t>
            </a:r>
          </a:p>
          <a:p>
            <a:r>
              <a:rPr lang="hu-HU" sz="1200" b="0" i="0" kern="1200" dirty="0" smtClean="0">
                <a:solidFill>
                  <a:schemeClr val="tx1"/>
                </a:solidFill>
                <a:latin typeface="+mn-lt"/>
                <a:ea typeface="+mn-ea"/>
                <a:cs typeface="+mn-cs"/>
              </a:rPr>
              <a:t>Az adatbázis használatakor figyelembe kell venni, hogy a bibliográfiai rekordokhoz rövid tartalmi összefoglalókat és kulcsszavakat kapcsoltunk, így a keresés során érdemes az összetett keresési opciót választani és minél több releváns keresőszóval, illetve csonkolással (*?) pontosítani a keresést. Mivel az adatbázisnak nincsenek egységes tárgyszavai és egységes névindexe, személy vagy földrajzi nevek keresésekor javasoljuk ellenőrizni a nevek helyes formáját a böngészőben. Emellett, mivel az adatbázis már milliós nagyságrendben tartalmaz rekordokat, az időbeli szűkítés is hasznos lehet a túl nagy találati lista elkerülése érdekében.</a:t>
            </a:r>
          </a:p>
          <a:p>
            <a:r>
              <a:rPr lang="hu-HU" sz="1200" b="0" i="0" kern="1200" dirty="0" smtClean="0">
                <a:solidFill>
                  <a:schemeClr val="tx1"/>
                </a:solidFill>
                <a:latin typeface="+mn-lt"/>
                <a:ea typeface="+mn-ea"/>
                <a:cs typeface="+mn-cs"/>
              </a:rPr>
              <a:t>Az adatbázisban feldolgozott sajtótermékek a könyvtár állományában nyomtatott formában találhatók meg, és a raktári lekérés után térítés ellenében fénymásolhatók, illetve saját digitális fényképezőgéppel fotózhatók.</a:t>
            </a:r>
          </a:p>
          <a:p>
            <a:r>
              <a:rPr lang="hu-HU" dirty="0" smtClean="0">
                <a:hlinkClick r:id="rId3"/>
              </a:rPr>
              <a:t>http://www.ogyk.hu/kutatas-a-konyvtarban/bibliografiai-adatbazisok/pressdok-hazai-sajtofigyelo-adatbazis/</a:t>
            </a:r>
            <a:endParaRPr lang="hu-HU" sz="1200" b="0" i="0" kern="1200" dirty="0" smtClean="0">
              <a:solidFill>
                <a:schemeClr val="tx1"/>
              </a:solidFill>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A8F21232-73CC-41C3-9B29-B248A7AF558E}" type="slidenum">
              <a:rPr lang="hu-HU" smtClean="0"/>
              <a:pPr/>
              <a:t>22</a:t>
            </a:fld>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A8F21232-73CC-41C3-9B29-B248A7AF558E}" type="slidenum">
              <a:rPr lang="hu-HU" smtClean="0"/>
              <a:pPr/>
              <a:t>23</a:t>
            </a:fld>
            <a:endParaRPr 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A8F21232-73CC-41C3-9B29-B248A7AF558E}" type="slidenum">
              <a:rPr lang="hu-HU" smtClean="0"/>
              <a:pPr/>
              <a:t>24</a:t>
            </a:fld>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Felhasznált irodalom:</a:t>
            </a:r>
          </a:p>
          <a:p>
            <a:r>
              <a:rPr lang="hu-HU" dirty="0" smtClean="0"/>
              <a:t>Horváth Tibor (2001): Tájékoztatás-elmélet tankönyv. Eger, Eszterházy Károly Főiskola</a:t>
            </a:r>
            <a:endParaRPr lang="hu-HU" dirty="0"/>
          </a:p>
        </p:txBody>
      </p:sp>
      <p:sp>
        <p:nvSpPr>
          <p:cNvPr id="4" name="Dia számának helye 3"/>
          <p:cNvSpPr>
            <a:spLocks noGrp="1"/>
          </p:cNvSpPr>
          <p:nvPr>
            <p:ph type="sldNum" sz="quarter" idx="10"/>
          </p:nvPr>
        </p:nvSpPr>
        <p:spPr/>
        <p:txBody>
          <a:bodyPr/>
          <a:lstStyle/>
          <a:p>
            <a:fld id="{A8F21232-73CC-41C3-9B29-B248A7AF558E}" type="slidenum">
              <a:rPr lang="hu-HU" smtClean="0"/>
              <a:pPr/>
              <a:t>25</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A8F21232-73CC-41C3-9B29-B248A7AF558E}" type="slidenum">
              <a:rPr lang="hu-HU" smtClean="0"/>
              <a:pPr/>
              <a:t>4</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A8F21232-73CC-41C3-9B29-B248A7AF558E}" type="slidenum">
              <a:rPr lang="hu-HU" smtClean="0"/>
              <a:pPr/>
              <a:t>5</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A8F21232-73CC-41C3-9B29-B248A7AF558E}" type="slidenum">
              <a:rPr lang="hu-HU" smtClean="0"/>
              <a:pPr/>
              <a:t>6</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0" i="0" kern="1200" dirty="0" smtClean="0">
                <a:solidFill>
                  <a:schemeClr val="tx1"/>
                </a:solidFill>
                <a:latin typeface="+mn-lt"/>
                <a:ea typeface="+mn-ea"/>
                <a:cs typeface="+mn-cs"/>
              </a:rPr>
              <a:t>„A </a:t>
            </a:r>
            <a:r>
              <a:rPr lang="hu-HU" sz="1200" b="0" i="0" kern="1200" dirty="0" err="1" smtClean="0">
                <a:solidFill>
                  <a:schemeClr val="tx1"/>
                </a:solidFill>
                <a:latin typeface="+mn-lt"/>
                <a:ea typeface="+mn-ea"/>
                <a:cs typeface="+mn-cs"/>
              </a:rPr>
              <a:t>hungarikumok</a:t>
            </a:r>
            <a:r>
              <a:rPr lang="hu-HU" sz="1200" b="0" i="0" kern="1200" dirty="0" smtClean="0">
                <a:solidFill>
                  <a:schemeClr val="tx1"/>
                </a:solidFill>
                <a:latin typeface="+mn-lt"/>
                <a:ea typeface="+mn-ea"/>
                <a:cs typeface="+mn-cs"/>
              </a:rPr>
              <a:t> regisztrálásának hosszú és szerteágazó története 1711-ben kezdődött, amikor a magyarországi szerzők munkáit Czvittinger Dávid </a:t>
            </a:r>
            <a:r>
              <a:rPr lang="hu-HU" sz="1200" b="0" i="0" kern="1200" dirty="0" err="1" smtClean="0">
                <a:solidFill>
                  <a:schemeClr val="tx1"/>
                </a:solidFill>
                <a:latin typeface="+mn-lt"/>
                <a:ea typeface="+mn-ea"/>
                <a:cs typeface="+mn-cs"/>
              </a:rPr>
              <a:t>regisztrálta</a:t>
            </a:r>
            <a:r>
              <a:rPr lang="hu-HU" sz="1200" b="0" i="1" kern="1200" dirty="0" err="1" smtClean="0">
                <a:solidFill>
                  <a:schemeClr val="tx1"/>
                </a:solidFill>
                <a:latin typeface="+mn-lt"/>
                <a:ea typeface="+mn-ea"/>
                <a:cs typeface="+mn-cs"/>
              </a:rPr>
              <a:t>Specimen</a:t>
            </a:r>
            <a:r>
              <a:rPr lang="hu-HU" sz="1200" b="0" i="1" kern="1200" dirty="0" smtClean="0">
                <a:solidFill>
                  <a:schemeClr val="tx1"/>
                </a:solidFill>
                <a:latin typeface="+mn-lt"/>
                <a:ea typeface="+mn-ea"/>
                <a:cs typeface="+mn-cs"/>
              </a:rPr>
              <a:t> Hungariae </a:t>
            </a:r>
            <a:r>
              <a:rPr lang="hu-HU" sz="1200" b="0" i="1" kern="1200" dirty="0" err="1" smtClean="0">
                <a:solidFill>
                  <a:schemeClr val="tx1"/>
                </a:solidFill>
                <a:latin typeface="+mn-lt"/>
                <a:ea typeface="+mn-ea"/>
                <a:cs typeface="+mn-cs"/>
              </a:rPr>
              <a:t>literatae</a:t>
            </a:r>
            <a:r>
              <a:rPr lang="hu-HU" sz="1200" b="0" i="0" kern="1200" dirty="0" smtClean="0">
                <a:solidFill>
                  <a:schemeClr val="tx1"/>
                </a:solidFill>
                <a:latin typeface="+mn-lt"/>
                <a:ea typeface="+mn-ea"/>
                <a:cs typeface="+mn-cs"/>
              </a:rPr>
              <a:t> címmel Frankfurtban és </a:t>
            </a:r>
            <a:r>
              <a:rPr lang="hu-HU" sz="1200" b="0" i="0" kern="1200" dirty="0" err="1" smtClean="0">
                <a:solidFill>
                  <a:schemeClr val="tx1"/>
                </a:solidFill>
                <a:latin typeface="+mn-lt"/>
                <a:ea typeface="+mn-ea"/>
                <a:cs typeface="+mn-cs"/>
              </a:rPr>
              <a:t>Leipzigben</a:t>
            </a:r>
            <a:r>
              <a:rPr lang="hu-HU" sz="1200" b="0" i="0" kern="1200" dirty="0" smtClean="0">
                <a:solidFill>
                  <a:schemeClr val="tx1"/>
                </a:solidFill>
                <a:latin typeface="+mn-lt"/>
                <a:ea typeface="+mn-ea"/>
                <a:cs typeface="+mn-cs"/>
              </a:rPr>
              <a:t> megjelent latin nyelvű személyi bibliográfiájában. Már magyar nyelven jelent meg Sándor </a:t>
            </a:r>
            <a:r>
              <a:rPr lang="hu-HU" sz="1200" b="0" i="0" kern="1200" dirty="0" err="1" smtClean="0">
                <a:solidFill>
                  <a:schemeClr val="tx1"/>
                </a:solidFill>
                <a:latin typeface="+mn-lt"/>
                <a:ea typeface="+mn-ea"/>
                <a:cs typeface="+mn-cs"/>
              </a:rPr>
              <a:t>István</a:t>
            </a:r>
            <a:r>
              <a:rPr lang="hu-HU" sz="1200" b="0" i="1" kern="1200" dirty="0" err="1" smtClean="0">
                <a:solidFill>
                  <a:schemeClr val="tx1"/>
                </a:solidFill>
                <a:latin typeface="+mn-lt"/>
                <a:ea typeface="+mn-ea"/>
                <a:cs typeface="+mn-cs"/>
              </a:rPr>
              <a:t>Magyar</a:t>
            </a:r>
            <a:r>
              <a:rPr lang="hu-HU" sz="1200" b="0" i="1" kern="1200" dirty="0" smtClean="0">
                <a:solidFill>
                  <a:schemeClr val="tx1"/>
                </a:solidFill>
                <a:latin typeface="+mn-lt"/>
                <a:ea typeface="+mn-ea"/>
                <a:cs typeface="+mn-cs"/>
              </a:rPr>
              <a:t> könyvesház </a:t>
            </a:r>
            <a:r>
              <a:rPr lang="hu-HU" sz="1200" b="0" i="0" kern="1200" dirty="0" smtClean="0">
                <a:solidFill>
                  <a:schemeClr val="tx1"/>
                </a:solidFill>
                <a:latin typeface="+mn-lt"/>
                <a:ea typeface="+mn-ea"/>
                <a:cs typeface="+mn-cs"/>
              </a:rPr>
              <a:t>című könyvészete 1803-ban Győrben, amely nemzeti irodalmunk első átfogó számbavétele. A nyomtatott </a:t>
            </a:r>
            <a:r>
              <a:rPr lang="hu-HU" sz="1200" b="0" i="0" kern="1200" dirty="0" err="1" smtClean="0">
                <a:solidFill>
                  <a:schemeClr val="tx1"/>
                </a:solidFill>
                <a:latin typeface="+mn-lt"/>
                <a:ea typeface="+mn-ea"/>
                <a:cs typeface="+mn-cs"/>
              </a:rPr>
              <a:t>hungarikumok</a:t>
            </a:r>
            <a:r>
              <a:rPr lang="hu-HU" sz="1200" b="0" i="0" kern="1200" dirty="0" smtClean="0">
                <a:solidFill>
                  <a:schemeClr val="tx1"/>
                </a:solidFill>
                <a:latin typeface="+mn-lt"/>
                <a:ea typeface="+mn-ea"/>
                <a:cs typeface="+mn-cs"/>
              </a:rPr>
              <a:t> tudományos igényű bibliográfiai munkálatai a 19. század második felében indultak meg. Kezdetekben az egyéni kezdeményezés jellemezte a tevékenységet (Szinnyei József, Szabó Károly, Petrik Géza, </a:t>
            </a:r>
            <a:r>
              <a:rPr lang="hu-HU" sz="1200" b="0" i="0" kern="1200" dirty="0" err="1" smtClean="0">
                <a:solidFill>
                  <a:schemeClr val="tx1"/>
                </a:solidFill>
                <a:latin typeface="+mn-lt"/>
                <a:ea typeface="+mn-ea"/>
                <a:cs typeface="+mn-cs"/>
              </a:rPr>
              <a:t>Kiszlingstein</a:t>
            </a:r>
            <a:r>
              <a:rPr lang="hu-HU" sz="1200" b="0" i="0" kern="1200" dirty="0" smtClean="0">
                <a:solidFill>
                  <a:schemeClr val="tx1"/>
                </a:solidFill>
                <a:latin typeface="+mn-lt"/>
                <a:ea typeface="+mn-ea"/>
                <a:cs typeface="+mn-cs"/>
              </a:rPr>
              <a:t> Sándor, </a:t>
            </a:r>
            <a:r>
              <a:rPr lang="hu-HU" sz="1200" b="0" i="0" kern="1200" dirty="0" err="1" smtClean="0">
                <a:solidFill>
                  <a:schemeClr val="tx1"/>
                </a:solidFill>
                <a:latin typeface="+mn-lt"/>
                <a:ea typeface="+mn-ea"/>
                <a:cs typeface="+mn-cs"/>
              </a:rPr>
              <a:t>Hellebrant</a:t>
            </a:r>
            <a:r>
              <a:rPr lang="hu-HU" sz="1200" b="0" i="0" kern="1200" dirty="0" smtClean="0">
                <a:solidFill>
                  <a:schemeClr val="tx1"/>
                </a:solidFill>
                <a:latin typeface="+mn-lt"/>
                <a:ea typeface="+mn-ea"/>
                <a:cs typeface="+mn-cs"/>
              </a:rPr>
              <a:t> Árpád, Apponyi Sándor munkássága) a Magyar Tudományos Akadémia, valamint a Magyar Könyvkereskedők Egyesülete támogatásával.” /</a:t>
            </a:r>
            <a:r>
              <a:rPr lang="hu-HU" dirty="0" smtClean="0">
                <a:hlinkClick r:id="rId3"/>
              </a:rPr>
              <a:t>http://</a:t>
            </a:r>
            <a:r>
              <a:rPr lang="hu-HU" dirty="0" err="1" smtClean="0">
                <a:hlinkClick r:id="rId3"/>
              </a:rPr>
              <a:t>mnb.oszk.hu</a:t>
            </a:r>
            <a:r>
              <a:rPr lang="hu-HU" dirty="0" smtClean="0">
                <a:hlinkClick r:id="rId3"/>
              </a:rPr>
              <a:t>/</a:t>
            </a:r>
            <a:r>
              <a:rPr lang="hu-HU" dirty="0" smtClean="0"/>
              <a:t> /</a:t>
            </a:r>
            <a:endParaRPr lang="hu-HU" sz="1200" b="0" i="0" kern="1200" dirty="0" smtClean="0">
              <a:solidFill>
                <a:schemeClr val="tx1"/>
              </a:solidFill>
              <a:latin typeface="+mn-lt"/>
              <a:ea typeface="+mn-ea"/>
              <a:cs typeface="+mn-cs"/>
            </a:endParaRPr>
          </a:p>
          <a:p>
            <a:endParaRPr lang="hu-HU" sz="1200" b="0" i="0" kern="1200" dirty="0" smtClean="0">
              <a:solidFill>
                <a:schemeClr val="tx1"/>
              </a:solidFill>
              <a:latin typeface="+mn-lt"/>
              <a:ea typeface="+mn-ea"/>
              <a:cs typeface="+mn-cs"/>
            </a:endParaRPr>
          </a:p>
          <a:p>
            <a:r>
              <a:rPr lang="hu-HU" dirty="0" smtClean="0"/>
              <a:t>„Előzmények után a régi magyar irodalom hatalmas bibliográfiáját Szabó Károly kolozsvári történész készítette el, 1879-1898 között jelent meg. Régi magyar könyvtár, RMK címmel, amely bibliográfia számba veszi a magyar műveket a kezdetektől 1711-ig. Az egyes kötetek szoros időrendet alkalmaznak. Az első rész a magyar nyelvű művek leírásait tartalmazza.</a:t>
            </a:r>
          </a:p>
          <a:p>
            <a:r>
              <a:rPr lang="hu-HU" dirty="0" smtClean="0"/>
              <a:t>De mit jelent a szoros időrend? Azt mutatja meg, hol és mikor jött létre a magyar irodalom, hogyan fejlődött, mikor voltak megtorpanásai, virágzó korszakai. Az egyes korszakokban milyen témák jelentkeztek, ezek hogyan sorvadtak el: a tények egész irodalmunk fejlődését, történetét mutatják. Éveken belül második rendező elve a helyrend. Ez pedig azt mutatja, hogy egy adott időszakban hol voltak a kulturális központok, irodalmi műhelyek, iskolák (ti. a nyomdák ezeken a helyeken telepedtek meg) és hol nem voltak? Magának az </a:t>
            </a:r>
            <a:r>
              <a:rPr lang="hu-HU" dirty="0" err="1" smtClean="0"/>
              <a:t>RMK-nak</a:t>
            </a:r>
            <a:r>
              <a:rPr lang="hu-HU" dirty="0" smtClean="0"/>
              <a:t> a korszaka igen jelentős, hiszen jórészt a török megszállás idejéről van szó, ekkor zajlik a reformáció. Szabó Károly nem is választhatott volna más rendező elvet, mint a szoros időrendet, mert ezt a korszakot történeti nézőpontból kell szemlélni. Bibliográfiája olyan, mint térképek sorozata mutatná be az országot vagy valósághű képek gyűjteménye: az ország szellemi életének eleven mása. (Az irodalom akkor az írásművek összességét jelentette.) </a:t>
            </a:r>
          </a:p>
          <a:p>
            <a:r>
              <a:rPr lang="hu-HU" dirty="0" smtClean="0"/>
              <a:t>További kötetei is ilyenek (magyarországi nem magyar nyelvű művek és magyar szerzők külföldön megjelent nem magyar nyelvű alkotásai.).”</a:t>
            </a:r>
          </a:p>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/Horváth Tibor: Tájékoztatás-elmélet tankönyv. Eger, Eszterházy Károly Főiskola, 2001/</a:t>
            </a:r>
          </a:p>
          <a:p>
            <a:endParaRPr lang="hu-HU" dirty="0"/>
          </a:p>
        </p:txBody>
      </p:sp>
      <p:sp>
        <p:nvSpPr>
          <p:cNvPr id="4" name="Dia számának helye 3"/>
          <p:cNvSpPr>
            <a:spLocks noGrp="1"/>
          </p:cNvSpPr>
          <p:nvPr>
            <p:ph type="sldNum" sz="quarter" idx="10"/>
          </p:nvPr>
        </p:nvSpPr>
        <p:spPr/>
        <p:txBody>
          <a:bodyPr/>
          <a:lstStyle/>
          <a:p>
            <a:fld id="{A8F21232-73CC-41C3-9B29-B248A7AF558E}" type="slidenum">
              <a:rPr lang="hu-HU" smtClean="0"/>
              <a:pPr/>
              <a:t>7</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Magyar Nemzeti Bibliográfia. Könyvek bibliográfiája (Budapest, OSZK) általános, nemzeti és kurrens, mert rendszeres időközökben jelenik meg, és folyamatosan feltárja a legújabban Magyarországon megjelent könyveket. A kiadvány a teljesség igényével regisztrálja a Magyarországon önállóan megjelent kiadványokat, szép- és szakirodalmat egyaránt. Nem tartoznak gyűjtőkörébe a prospektusok, propaganda kiadványok, valamint az általános és középiskolai tankönyvek, felsőoktatási jegyzetek. A könyvek leírását 49 szakcsoportban közli a kiadvány. </a:t>
            </a:r>
            <a:br>
              <a:rPr lang="hu-HU" dirty="0" smtClean="0"/>
            </a:br>
            <a:r>
              <a:rPr lang="hu-HU" dirty="0" smtClean="0"/>
              <a:t>A dokumentum leírásokat név, cím és ISBN mutató egészíti ki. Megjelenik havonta kétszer. Éves kumulált kötete a Magyar Könyvészet. Az 1976 óta megjelent füzetek anyaga </a:t>
            </a:r>
            <a:r>
              <a:rPr lang="hu-HU" dirty="0" err="1" smtClean="0"/>
              <a:t>CD-ROM-on</a:t>
            </a:r>
            <a:r>
              <a:rPr lang="hu-HU" dirty="0" smtClean="0"/>
              <a:t> is megjelent.”</a:t>
            </a:r>
          </a:p>
          <a:p>
            <a:r>
              <a:rPr lang="hu-HU" dirty="0" smtClean="0"/>
              <a:t>/</a:t>
            </a:r>
            <a:r>
              <a:rPr lang="hu-HU" dirty="0" smtClean="0">
                <a:hlinkClick r:id="rId3"/>
              </a:rPr>
              <a:t>http://</a:t>
            </a:r>
            <a:r>
              <a:rPr lang="hu-HU" dirty="0" err="1" smtClean="0">
                <a:hlinkClick r:id="rId3"/>
              </a:rPr>
              <a:t>www.bdf.hu</a:t>
            </a:r>
            <a:r>
              <a:rPr lang="hu-HU" dirty="0" smtClean="0">
                <a:hlinkClick r:id="rId3"/>
              </a:rPr>
              <a:t>/</a:t>
            </a:r>
            <a:r>
              <a:rPr lang="hu-HU" dirty="0" err="1" smtClean="0">
                <a:hlinkClick r:id="rId3"/>
              </a:rPr>
              <a:t>konyvtar</a:t>
            </a:r>
            <a:r>
              <a:rPr lang="hu-HU" dirty="0" smtClean="0">
                <a:hlinkClick r:id="rId3"/>
              </a:rPr>
              <a:t>/</a:t>
            </a:r>
            <a:r>
              <a:rPr lang="hu-HU" dirty="0" err="1" smtClean="0">
                <a:hlinkClick r:id="rId3"/>
              </a:rPr>
              <a:t>tempus</a:t>
            </a:r>
            <a:r>
              <a:rPr lang="hu-HU" dirty="0" smtClean="0">
                <a:hlinkClick r:id="rId3"/>
              </a:rPr>
              <a:t>/Farkas_</a:t>
            </a:r>
            <a:r>
              <a:rPr lang="hu-HU" dirty="0" err="1" smtClean="0">
                <a:hlinkClick r:id="rId3"/>
              </a:rPr>
              <a:t>Bibliografiak.pdf</a:t>
            </a:r>
            <a:r>
              <a:rPr lang="hu-HU" dirty="0" smtClean="0"/>
              <a:t>/</a:t>
            </a:r>
            <a:endParaRPr lang="hu-HU" dirty="0"/>
          </a:p>
        </p:txBody>
      </p:sp>
      <p:sp>
        <p:nvSpPr>
          <p:cNvPr id="4" name="Dia számának helye 3"/>
          <p:cNvSpPr>
            <a:spLocks noGrp="1"/>
          </p:cNvSpPr>
          <p:nvPr>
            <p:ph type="sldNum" sz="quarter" idx="10"/>
          </p:nvPr>
        </p:nvSpPr>
        <p:spPr/>
        <p:txBody>
          <a:bodyPr/>
          <a:lstStyle/>
          <a:p>
            <a:fld id="{A8F21232-73CC-41C3-9B29-B248A7AF558E}" type="slidenum">
              <a:rPr lang="hu-HU" smtClean="0"/>
              <a:pPr/>
              <a:t>9</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A8F21232-73CC-41C3-9B29-B248A7AF558E}" type="slidenum">
              <a:rPr lang="hu-HU" smtClean="0"/>
              <a:pPr/>
              <a:t>10</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A8F21232-73CC-41C3-9B29-B248A7AF558E}" type="slidenum">
              <a:rPr lang="hu-HU" smtClean="0"/>
              <a:pPr/>
              <a:t>11</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A8F21232-73CC-41C3-9B29-B248A7AF558E}" type="slidenum">
              <a:rPr lang="hu-HU" smtClean="0"/>
              <a:pPr/>
              <a:t>12</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 Target="../slides/slide24.xml"/><Relationship Id="rId3" Type="http://schemas.openxmlformats.org/officeDocument/2006/relationships/slide" Target="../slides/slide2.xml"/><Relationship Id="rId7" Type="http://schemas.openxmlformats.org/officeDocument/2006/relationships/slide" Target="../slides/slide14.xm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slide" Target="../slides/slide9.xml"/><Relationship Id="rId5" Type="http://schemas.openxmlformats.org/officeDocument/2006/relationships/slide" Target="../slides/slide4.xml"/><Relationship Id="rId10" Type="http://schemas.openxmlformats.org/officeDocument/2006/relationships/slide" Target="../slides/slide25.xml"/><Relationship Id="rId4" Type="http://schemas.openxmlformats.org/officeDocument/2006/relationships/slide" Target="../slides/slide3.xml"/><Relationship Id="rId9" Type="http://schemas.openxmlformats.org/officeDocument/2006/relationships/slide" Target="../slides/slide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bg>
      <p:bgPr>
        <a:blipFill dpi="0" rotWithShape="1">
          <a:blip r:embed="rId2" cstate="print">
            <a:alphaModFix amt="9000"/>
            <a:lum/>
          </a:blip>
          <a:srcRect/>
          <a:stretch>
            <a:fillRect l="-16000" r="-16000"/>
          </a:stretch>
        </a:blipFill>
        <a:effectLst/>
      </p:bgPr>
    </p:bg>
    <p:spTree>
      <p:nvGrpSpPr>
        <p:cNvPr id="1" name=""/>
        <p:cNvGrpSpPr/>
        <p:nvPr/>
      </p:nvGrpSpPr>
      <p:grpSpPr>
        <a:xfrm>
          <a:off x="0" y="0"/>
          <a:ext cx="0" cy="0"/>
          <a:chOff x="0" y="0"/>
          <a:chExt cx="0" cy="0"/>
        </a:xfrm>
      </p:grpSpPr>
      <p:sp>
        <p:nvSpPr>
          <p:cNvPr id="7" name="Téglalap 6"/>
          <p:cNvSpPr/>
          <p:nvPr userDrawn="1"/>
        </p:nvSpPr>
        <p:spPr>
          <a:xfrm>
            <a:off x="0" y="1052736"/>
            <a:ext cx="9144000" cy="5805264"/>
          </a:xfrm>
          <a:prstGeom prst="rect">
            <a:avLst/>
          </a:prstGeom>
          <a:solidFill>
            <a:srgbClr val="FBF4EF">
              <a:alpha val="50980"/>
            </a:srgbClr>
          </a:solidFill>
          <a:ln>
            <a:solidFill>
              <a:schemeClr val="tx1"/>
            </a:solidFill>
          </a:ln>
          <a:effectLst>
            <a:outerShdw blurRad="50800" dist="50800" dir="5400000" algn="ctr" rotWithShape="0">
              <a:srgbClr val="00000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Átellenes sarkain kerekített téglalap 9"/>
          <p:cNvSpPr/>
          <p:nvPr userDrawn="1"/>
        </p:nvSpPr>
        <p:spPr>
          <a:xfrm>
            <a:off x="0" y="1052736"/>
            <a:ext cx="1619672" cy="5805264"/>
          </a:xfrm>
          <a:prstGeom prst="round2DiagRect">
            <a:avLst>
              <a:gd name="adj1" fmla="val 36322"/>
              <a:gd name="adj2" fmla="val 0"/>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8100000" scaled="1"/>
            <a:tileRect/>
          </a:gradFill>
          <a:ln>
            <a:solidFill>
              <a:schemeClr val="tx1">
                <a:lumMod val="95000"/>
                <a:lumOff val="5000"/>
              </a:schemeClr>
            </a:solidFill>
          </a:ln>
          <a:effectLst>
            <a:glow rad="63500">
              <a:schemeClr val="accent6">
                <a:lumMod val="75000"/>
                <a:alpha val="40000"/>
              </a:schemeClr>
            </a:glow>
            <a:outerShdw blurRad="50800" dist="38100" dir="2700000" algn="tl" rotWithShape="0">
              <a:prstClr val="black">
                <a:alpha val="40000"/>
              </a:prstClr>
            </a:outerShdw>
            <a:softEdge rad="12700"/>
          </a:effectLst>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dirty="0"/>
          </a:p>
        </p:txBody>
      </p:sp>
      <p:cxnSp>
        <p:nvCxnSpPr>
          <p:cNvPr id="13" name="Egyenes összekötő 12"/>
          <p:cNvCxnSpPr/>
          <p:nvPr userDrawn="1"/>
        </p:nvCxnSpPr>
        <p:spPr>
          <a:xfrm rot="10800000">
            <a:off x="-36328" y="1700808"/>
            <a:ext cx="1656000" cy="0"/>
          </a:xfrm>
          <a:prstGeom prst="line">
            <a:avLst/>
          </a:prstGeom>
          <a:ln w="15875"/>
        </p:spPr>
        <p:style>
          <a:lnRef idx="1">
            <a:schemeClr val="dk1"/>
          </a:lnRef>
          <a:fillRef idx="0">
            <a:schemeClr val="dk1"/>
          </a:fillRef>
          <a:effectRef idx="0">
            <a:schemeClr val="dk1"/>
          </a:effectRef>
          <a:fontRef idx="minor">
            <a:schemeClr val="tx1"/>
          </a:fontRef>
        </p:style>
      </p:cxnSp>
      <p:sp>
        <p:nvSpPr>
          <p:cNvPr id="14" name="Akciógomb: Egyéni 13">
            <a:hlinkClick r:id="rId3" action="ppaction://hlinksldjump" highlightClick="1"/>
          </p:cNvPr>
          <p:cNvSpPr/>
          <p:nvPr userDrawn="1"/>
        </p:nvSpPr>
        <p:spPr>
          <a:xfrm>
            <a:off x="35672" y="1728000"/>
            <a:ext cx="1548000" cy="432048"/>
          </a:xfrm>
          <a:prstGeom prst="actionButtonBlank">
            <a:avLst/>
          </a:prstGeom>
          <a:solidFill>
            <a:schemeClr val="bg2"/>
          </a:solidFill>
          <a:effectLst/>
        </p:spPr>
        <p:style>
          <a:lnRef idx="0">
            <a:schemeClr val="accent2"/>
          </a:lnRef>
          <a:fillRef idx="3">
            <a:schemeClr val="accent2"/>
          </a:fillRef>
          <a:effectRef idx="3">
            <a:schemeClr val="accent2"/>
          </a:effectRef>
          <a:fontRef idx="minor">
            <a:schemeClr val="lt1"/>
          </a:fontRef>
        </p:style>
        <p:txBody>
          <a:bodyPr rtlCol="0" anchor="ctr">
            <a:sp3d extrusionH="57150">
              <a:bevelT w="38100" h="38100"/>
            </a:sp3d>
          </a:bodyPr>
          <a:lstStyle/>
          <a:p>
            <a:pPr algn="ctr"/>
            <a:r>
              <a:rPr lang="hu-HU" sz="1400" baseline="0" dirty="0" smtClean="0">
                <a:solidFill>
                  <a:schemeClr val="bg2">
                    <a:lumMod val="10000"/>
                  </a:schemeClr>
                </a:solidFill>
                <a:effectLst>
                  <a:outerShdw blurRad="50800" dist="38100" dir="5400000" algn="t" rotWithShape="0">
                    <a:prstClr val="black">
                      <a:alpha val="40000"/>
                    </a:prstClr>
                  </a:outerShdw>
                  <a:reflection blurRad="6350" stA="60000" endA="900" endPos="58000" dir="5400000" sy="-100000" algn="bl" rotWithShape="0"/>
                </a:effectLst>
                <a:latin typeface="Arial Black" pitchFamily="34" charset="0"/>
              </a:rPr>
              <a:t>Bibliográfia</a:t>
            </a:r>
            <a:endParaRPr lang="hu-HU" sz="1400" baseline="0" dirty="0">
              <a:solidFill>
                <a:schemeClr val="bg2">
                  <a:lumMod val="10000"/>
                </a:schemeClr>
              </a:solidFill>
              <a:effectLst>
                <a:outerShdw blurRad="50800" dist="38100" dir="5400000" algn="t" rotWithShape="0">
                  <a:prstClr val="black">
                    <a:alpha val="40000"/>
                  </a:prstClr>
                </a:outerShdw>
                <a:reflection blurRad="6350" stA="60000" endA="900" endPos="58000" dir="5400000" sy="-100000" algn="bl" rotWithShape="0"/>
              </a:effectLst>
              <a:latin typeface="Arial Black" pitchFamily="34" charset="0"/>
            </a:endParaRPr>
          </a:p>
        </p:txBody>
      </p:sp>
      <p:sp>
        <p:nvSpPr>
          <p:cNvPr id="18" name="Akciógomb: Egyéni 17">
            <a:hlinkClick r:id="rId4" action="ppaction://hlinksldjump" highlightClick="1"/>
          </p:cNvPr>
          <p:cNvSpPr/>
          <p:nvPr userDrawn="1"/>
        </p:nvSpPr>
        <p:spPr>
          <a:xfrm>
            <a:off x="35496" y="2196000"/>
            <a:ext cx="1548000" cy="432048"/>
          </a:xfrm>
          <a:prstGeom prst="actionButtonBlank">
            <a:avLst/>
          </a:prstGeom>
          <a:solidFill>
            <a:schemeClr val="bg2"/>
          </a:solidFill>
          <a:effectLst/>
        </p:spPr>
        <p:style>
          <a:lnRef idx="0">
            <a:schemeClr val="accent2"/>
          </a:lnRef>
          <a:fillRef idx="3">
            <a:schemeClr val="accent2"/>
          </a:fillRef>
          <a:effectRef idx="3">
            <a:schemeClr val="accent2"/>
          </a:effectRef>
          <a:fontRef idx="minor">
            <a:schemeClr val="lt1"/>
          </a:fontRef>
        </p:style>
        <p:txBody>
          <a:bodyPr rtlCol="0" anchor="ctr">
            <a:sp3d extrusionH="57150">
              <a:bevelT w="38100" h="38100"/>
            </a:sp3d>
          </a:bodyPr>
          <a:lstStyle/>
          <a:p>
            <a:pPr marL="0" algn="ctr" defTabSz="914400" rtl="0" eaLnBrk="1" latinLnBrk="0" hangingPunct="1"/>
            <a:r>
              <a:rPr lang="hu-HU" sz="1400" kern="1200" baseline="0" dirty="0" smtClean="0">
                <a:solidFill>
                  <a:schemeClr val="bg2">
                    <a:lumMod val="10000"/>
                  </a:schemeClr>
                </a:solidFill>
                <a:effectLst>
                  <a:outerShdw blurRad="50800" dist="38100" dir="5400000" algn="t" rotWithShape="0">
                    <a:prstClr val="black">
                      <a:alpha val="40000"/>
                    </a:prstClr>
                  </a:outerShdw>
                  <a:reflection blurRad="6350" stA="60000" endA="900" endPos="58000" dir="5400000" sy="-100000" algn="bl" rotWithShape="0"/>
                </a:effectLst>
                <a:latin typeface="Arial Black" pitchFamily="34" charset="0"/>
                <a:ea typeface="+mn-ea"/>
                <a:cs typeface="+mn-cs"/>
              </a:rPr>
              <a:t>Funkciói</a:t>
            </a:r>
            <a:endParaRPr lang="hu-HU" sz="1400" kern="1200" baseline="0" dirty="0">
              <a:solidFill>
                <a:schemeClr val="bg2">
                  <a:lumMod val="10000"/>
                </a:schemeClr>
              </a:solidFill>
              <a:effectLst>
                <a:outerShdw blurRad="50800" dist="38100" dir="5400000" algn="t" rotWithShape="0">
                  <a:prstClr val="black">
                    <a:alpha val="40000"/>
                  </a:prstClr>
                </a:outerShdw>
                <a:reflection blurRad="6350" stA="60000" endA="900" endPos="58000" dir="5400000" sy="-100000" algn="bl" rotWithShape="0"/>
              </a:effectLst>
              <a:latin typeface="Arial Black" pitchFamily="34" charset="0"/>
              <a:ea typeface="+mn-ea"/>
              <a:cs typeface="+mn-cs"/>
            </a:endParaRPr>
          </a:p>
        </p:txBody>
      </p:sp>
      <p:sp>
        <p:nvSpPr>
          <p:cNvPr id="19" name="Akciógomb: Egyéni 18">
            <a:hlinkClick r:id="rId5" action="ppaction://hlinksldjump" highlightClick="1"/>
          </p:cNvPr>
          <p:cNvSpPr/>
          <p:nvPr userDrawn="1"/>
        </p:nvSpPr>
        <p:spPr>
          <a:xfrm>
            <a:off x="35496" y="2664000"/>
            <a:ext cx="1548000" cy="432048"/>
          </a:xfrm>
          <a:prstGeom prst="actionButtonBlank">
            <a:avLst/>
          </a:prstGeom>
          <a:solidFill>
            <a:schemeClr val="bg2"/>
          </a:solidFill>
          <a:effectLst/>
        </p:spPr>
        <p:style>
          <a:lnRef idx="0">
            <a:schemeClr val="accent2"/>
          </a:lnRef>
          <a:fillRef idx="3">
            <a:schemeClr val="accent2"/>
          </a:fillRef>
          <a:effectRef idx="3">
            <a:schemeClr val="accent2"/>
          </a:effectRef>
          <a:fontRef idx="minor">
            <a:schemeClr val="lt1"/>
          </a:fontRef>
        </p:style>
        <p:txBody>
          <a:bodyPr rtlCol="0" anchor="ctr">
            <a:sp3d extrusionH="57150">
              <a:bevelT w="38100" h="38100"/>
            </a:sp3d>
          </a:bodyPr>
          <a:lstStyle/>
          <a:p>
            <a:pPr marL="0" algn="ctr" defTabSz="914400" rtl="0" eaLnBrk="1" latinLnBrk="0" hangingPunct="1"/>
            <a:r>
              <a:rPr lang="hu-HU" sz="1400" kern="1200" baseline="0" dirty="0" smtClean="0">
                <a:solidFill>
                  <a:schemeClr val="bg2">
                    <a:lumMod val="10000"/>
                  </a:schemeClr>
                </a:solidFill>
                <a:effectLst>
                  <a:outerShdw blurRad="50800" dist="38100" dir="5400000" algn="t" rotWithShape="0">
                    <a:prstClr val="black">
                      <a:alpha val="40000"/>
                    </a:prstClr>
                  </a:outerShdw>
                  <a:reflection blurRad="6350" stA="60000" endA="900" endPos="58000" dir="5400000" sy="-100000" algn="bl" rotWithShape="0"/>
                </a:effectLst>
                <a:latin typeface="Arial Black" pitchFamily="34" charset="0"/>
                <a:ea typeface="+mn-ea"/>
                <a:cs typeface="+mn-cs"/>
              </a:rPr>
              <a:t>Típusai</a:t>
            </a:r>
            <a:endParaRPr lang="hu-HU" sz="1400" kern="1200" baseline="0" dirty="0">
              <a:solidFill>
                <a:schemeClr val="bg2">
                  <a:lumMod val="10000"/>
                </a:schemeClr>
              </a:solidFill>
              <a:effectLst>
                <a:outerShdw blurRad="50800" dist="38100" dir="5400000" algn="t" rotWithShape="0">
                  <a:prstClr val="black">
                    <a:alpha val="40000"/>
                  </a:prstClr>
                </a:outerShdw>
                <a:reflection blurRad="6350" stA="60000" endA="900" endPos="58000" dir="5400000" sy="-100000" algn="bl" rotWithShape="0"/>
              </a:effectLst>
              <a:latin typeface="Arial Black" pitchFamily="34" charset="0"/>
              <a:ea typeface="+mn-ea"/>
              <a:cs typeface="+mn-cs"/>
            </a:endParaRPr>
          </a:p>
        </p:txBody>
      </p:sp>
      <p:sp>
        <p:nvSpPr>
          <p:cNvPr id="21" name="Akciógomb: Egyéni 20">
            <a:hlinkClick r:id="rId6" action="ppaction://hlinksldjump" highlightClick="1"/>
          </p:cNvPr>
          <p:cNvSpPr/>
          <p:nvPr userDrawn="1"/>
        </p:nvSpPr>
        <p:spPr>
          <a:xfrm>
            <a:off x="35496" y="3708000"/>
            <a:ext cx="1548000" cy="432048"/>
          </a:xfrm>
          <a:prstGeom prst="actionButtonBlank">
            <a:avLst/>
          </a:prstGeom>
          <a:solidFill>
            <a:schemeClr val="bg2"/>
          </a:solidFill>
          <a:effectLst/>
        </p:spPr>
        <p:style>
          <a:lnRef idx="0">
            <a:schemeClr val="accent2"/>
          </a:lnRef>
          <a:fillRef idx="3">
            <a:schemeClr val="accent2"/>
          </a:fillRef>
          <a:effectRef idx="3">
            <a:schemeClr val="accent2"/>
          </a:effectRef>
          <a:fontRef idx="minor">
            <a:schemeClr val="lt1"/>
          </a:fontRef>
        </p:style>
        <p:txBody>
          <a:bodyPr rtlCol="0" anchor="ctr">
            <a:sp3d extrusionH="57150">
              <a:bevelT w="38100" h="38100"/>
            </a:sp3d>
          </a:bodyPr>
          <a:lstStyle/>
          <a:p>
            <a:pPr algn="ctr"/>
            <a:r>
              <a:rPr lang="hu-HU" sz="1400" baseline="0" dirty="0" smtClean="0">
                <a:solidFill>
                  <a:schemeClr val="bg2">
                    <a:lumMod val="10000"/>
                  </a:schemeClr>
                </a:solidFill>
                <a:effectLst>
                  <a:outerShdw blurRad="50800" dist="38100" dir="5400000" algn="t" rotWithShape="0">
                    <a:prstClr val="black">
                      <a:alpha val="40000"/>
                    </a:prstClr>
                  </a:outerShdw>
                  <a:reflection blurRad="6350" stA="60000" endA="900" endPos="58000" dir="5400000" sy="-100000" algn="bl" rotWithShape="0"/>
                </a:effectLst>
                <a:latin typeface="Arial Black" pitchFamily="34" charset="0"/>
              </a:rPr>
              <a:t>MNB</a:t>
            </a:r>
            <a:endParaRPr lang="hu-HU" sz="1400" baseline="0" dirty="0">
              <a:solidFill>
                <a:schemeClr val="bg2">
                  <a:lumMod val="10000"/>
                </a:schemeClr>
              </a:solidFill>
              <a:effectLst>
                <a:outerShdw blurRad="50800" dist="38100" dir="5400000" algn="t" rotWithShape="0">
                  <a:prstClr val="black">
                    <a:alpha val="40000"/>
                  </a:prstClr>
                </a:outerShdw>
                <a:reflection blurRad="6350" stA="60000" endA="900" endPos="58000" dir="5400000" sy="-100000" algn="bl" rotWithShape="0"/>
              </a:effectLst>
              <a:latin typeface="Arial Black" pitchFamily="34" charset="0"/>
            </a:endParaRPr>
          </a:p>
        </p:txBody>
      </p:sp>
      <p:sp>
        <p:nvSpPr>
          <p:cNvPr id="23" name="Akciógomb: Egyéni 22">
            <a:hlinkClick r:id="rId7" action="ppaction://hlinksldjump" highlightClick="1"/>
          </p:cNvPr>
          <p:cNvSpPr/>
          <p:nvPr userDrawn="1"/>
        </p:nvSpPr>
        <p:spPr>
          <a:xfrm>
            <a:off x="35496" y="4356000"/>
            <a:ext cx="1548000" cy="432048"/>
          </a:xfrm>
          <a:prstGeom prst="actionButtonBlank">
            <a:avLst/>
          </a:prstGeom>
          <a:solidFill>
            <a:schemeClr val="bg2"/>
          </a:solidFill>
          <a:effectLst/>
        </p:spPr>
        <p:style>
          <a:lnRef idx="0">
            <a:schemeClr val="accent2"/>
          </a:lnRef>
          <a:fillRef idx="3">
            <a:schemeClr val="accent2"/>
          </a:fillRef>
          <a:effectRef idx="3">
            <a:schemeClr val="accent2"/>
          </a:effectRef>
          <a:fontRef idx="minor">
            <a:schemeClr val="lt1"/>
          </a:fontRef>
        </p:style>
        <p:txBody>
          <a:bodyPr rtlCol="0" anchor="ctr">
            <a:sp3d extrusionH="57150">
              <a:bevelT w="38100" h="38100"/>
            </a:sp3d>
          </a:bodyPr>
          <a:lstStyle/>
          <a:p>
            <a:pPr algn="ctr"/>
            <a:r>
              <a:rPr lang="hu-HU" sz="1400" b="1" baseline="0" dirty="0" smtClean="0">
                <a:solidFill>
                  <a:schemeClr val="bg2">
                    <a:lumMod val="10000"/>
                  </a:schemeClr>
                </a:solidFill>
                <a:effectLst>
                  <a:outerShdw blurRad="50800" dist="38100" dir="5400000" algn="t" rotWithShape="0">
                    <a:prstClr val="black">
                      <a:alpha val="40000"/>
                    </a:prstClr>
                  </a:outerShdw>
                  <a:reflection blurRad="6350" stA="60000" endA="900" endPos="58000" dir="5400000" sy="-100000" algn="bl" rotWithShape="0"/>
                </a:effectLst>
                <a:latin typeface="Arial Black" pitchFamily="34" charset="0"/>
              </a:rPr>
              <a:t>További bibliográfiák</a:t>
            </a:r>
            <a:endParaRPr lang="hu-HU" sz="1400" b="1" baseline="0" dirty="0">
              <a:solidFill>
                <a:schemeClr val="bg2">
                  <a:lumMod val="10000"/>
                </a:schemeClr>
              </a:solidFill>
              <a:effectLst>
                <a:outerShdw blurRad="50800" dist="38100" dir="5400000" algn="t" rotWithShape="0">
                  <a:prstClr val="black">
                    <a:alpha val="40000"/>
                  </a:prstClr>
                </a:outerShdw>
                <a:reflection blurRad="6350" stA="60000" endA="900" endPos="58000" dir="5400000" sy="-100000" algn="bl" rotWithShape="0"/>
              </a:effectLst>
              <a:latin typeface="Arial Black" pitchFamily="34" charset="0"/>
            </a:endParaRPr>
          </a:p>
        </p:txBody>
      </p:sp>
      <p:cxnSp>
        <p:nvCxnSpPr>
          <p:cNvPr id="24" name="Egyenes összekötő 23"/>
          <p:cNvCxnSpPr/>
          <p:nvPr userDrawn="1"/>
        </p:nvCxnSpPr>
        <p:spPr>
          <a:xfrm rot="10800000">
            <a:off x="-36328" y="5877272"/>
            <a:ext cx="1656000" cy="0"/>
          </a:xfrm>
          <a:prstGeom prst="line">
            <a:avLst/>
          </a:prstGeom>
          <a:ln w="15875"/>
        </p:spPr>
        <p:style>
          <a:lnRef idx="1">
            <a:schemeClr val="dk1"/>
          </a:lnRef>
          <a:fillRef idx="0">
            <a:schemeClr val="dk1"/>
          </a:fillRef>
          <a:effectRef idx="0">
            <a:schemeClr val="dk1"/>
          </a:effectRef>
          <a:fontRef idx="minor">
            <a:schemeClr val="tx1"/>
          </a:fontRef>
        </p:style>
      </p:cxnSp>
      <p:sp>
        <p:nvSpPr>
          <p:cNvPr id="25" name="Szövegdoboz 24"/>
          <p:cNvSpPr txBox="1"/>
          <p:nvPr userDrawn="1"/>
        </p:nvSpPr>
        <p:spPr>
          <a:xfrm>
            <a:off x="214282" y="6072206"/>
            <a:ext cx="928459" cy="461665"/>
          </a:xfrm>
          <a:prstGeom prst="rect">
            <a:avLst/>
          </a:prstGeom>
          <a:noFill/>
        </p:spPr>
        <p:txBody>
          <a:bodyPr wrap="none" rtlCol="0">
            <a:spAutoFit/>
          </a:bodyPr>
          <a:lstStyle/>
          <a:p>
            <a:r>
              <a:rPr lang="hu-HU" sz="1200" u="none" baseline="0" dirty="0" smtClean="0">
                <a:ln w="3175">
                  <a:solidFill>
                    <a:schemeClr val="tx1"/>
                  </a:solidFill>
                </a:ln>
                <a:solidFill>
                  <a:schemeClr val="bg2"/>
                </a:solidFill>
                <a:latin typeface="Bauhaus 93" pitchFamily="82" charset="0"/>
              </a:rPr>
              <a:t>Készítette:</a:t>
            </a:r>
          </a:p>
          <a:p>
            <a:r>
              <a:rPr lang="hu-HU" sz="1200" u="none" baseline="0" dirty="0" err="1" smtClean="0">
                <a:ln w="3175">
                  <a:solidFill>
                    <a:schemeClr val="tx1"/>
                  </a:solidFill>
                </a:ln>
                <a:solidFill>
                  <a:schemeClr val="bg2"/>
                </a:solidFill>
                <a:latin typeface="Bauhaus 93" pitchFamily="82" charset="0"/>
              </a:rPr>
              <a:t>Sz.G</a:t>
            </a:r>
            <a:r>
              <a:rPr lang="hu-HU" sz="1200" u="none" baseline="0" dirty="0" smtClean="0">
                <a:ln w="3175">
                  <a:solidFill>
                    <a:schemeClr val="tx1"/>
                  </a:solidFill>
                </a:ln>
                <a:solidFill>
                  <a:schemeClr val="bg2"/>
                </a:solidFill>
                <a:latin typeface="Bauhaus 93" pitchFamily="82" charset="0"/>
              </a:rPr>
              <a:t>.</a:t>
            </a:r>
            <a:endParaRPr lang="hu-HU" sz="1200" u="none" baseline="0" dirty="0">
              <a:ln w="3175">
                <a:solidFill>
                  <a:schemeClr val="tx1"/>
                </a:solidFill>
              </a:ln>
              <a:solidFill>
                <a:schemeClr val="bg2"/>
              </a:solidFill>
              <a:latin typeface="Bauhaus 93" pitchFamily="82" charset="0"/>
            </a:endParaRPr>
          </a:p>
        </p:txBody>
      </p:sp>
      <p:sp>
        <p:nvSpPr>
          <p:cNvPr id="22" name="Akciógomb: Egyéni 21">
            <a:hlinkClick r:id="rId8" action="ppaction://hlinksldjump" highlightClick="1"/>
          </p:cNvPr>
          <p:cNvSpPr/>
          <p:nvPr userDrawn="1"/>
        </p:nvSpPr>
        <p:spPr>
          <a:xfrm>
            <a:off x="35496" y="4824000"/>
            <a:ext cx="1548000" cy="432048"/>
          </a:xfrm>
          <a:prstGeom prst="actionButtonBlank">
            <a:avLst/>
          </a:prstGeom>
          <a:solidFill>
            <a:schemeClr val="bg2"/>
          </a:solidFill>
          <a:effectLst/>
        </p:spPr>
        <p:style>
          <a:lnRef idx="0">
            <a:schemeClr val="accent2"/>
          </a:lnRef>
          <a:fillRef idx="3">
            <a:schemeClr val="accent2"/>
          </a:fillRef>
          <a:effectRef idx="3">
            <a:schemeClr val="accent2"/>
          </a:effectRef>
          <a:fontRef idx="minor">
            <a:schemeClr val="lt1"/>
          </a:fontRef>
        </p:style>
        <p:txBody>
          <a:bodyPr rtlCol="0" anchor="ctr">
            <a:sp3d extrusionH="57150">
              <a:bevelT w="38100" h="38100"/>
            </a:sp3d>
          </a:bodyPr>
          <a:lstStyle/>
          <a:p>
            <a:pPr algn="ctr"/>
            <a:r>
              <a:rPr lang="hu-HU" sz="1400" b="1" kern="1200" baseline="0" dirty="0" smtClean="0">
                <a:solidFill>
                  <a:schemeClr val="bg2">
                    <a:lumMod val="10000"/>
                  </a:schemeClr>
                </a:solidFill>
                <a:effectLst>
                  <a:outerShdw blurRad="50800" dist="38100" dir="5400000" algn="t" rotWithShape="0">
                    <a:prstClr val="black">
                      <a:alpha val="40000"/>
                    </a:prstClr>
                  </a:outerShdw>
                  <a:reflection blurRad="6350" stA="60000" endA="900" endPos="58000" dir="5400000" sy="-100000" algn="bl" rotWithShape="0"/>
                </a:effectLst>
                <a:latin typeface="Arial Black" pitchFamily="34" charset="0"/>
                <a:ea typeface="+mn-ea"/>
                <a:cs typeface="+mn-cs"/>
              </a:rPr>
              <a:t>Hivatkozások</a:t>
            </a:r>
            <a:endParaRPr lang="hu-HU" sz="1400" b="1" kern="1200" baseline="0" dirty="0">
              <a:solidFill>
                <a:schemeClr val="bg2">
                  <a:lumMod val="10000"/>
                </a:schemeClr>
              </a:solidFill>
              <a:effectLst>
                <a:outerShdw blurRad="50800" dist="38100" dir="5400000" algn="t" rotWithShape="0">
                  <a:prstClr val="black">
                    <a:alpha val="40000"/>
                  </a:prstClr>
                </a:outerShdw>
                <a:reflection blurRad="6350" stA="60000" endA="900" endPos="58000" dir="5400000" sy="-100000" algn="bl" rotWithShape="0"/>
              </a:effectLst>
              <a:latin typeface="Arial Black" pitchFamily="34" charset="0"/>
              <a:ea typeface="+mn-ea"/>
              <a:cs typeface="+mn-cs"/>
            </a:endParaRPr>
          </a:p>
        </p:txBody>
      </p:sp>
      <p:sp>
        <p:nvSpPr>
          <p:cNvPr id="26" name="Akciógomb: Egyéni 25">
            <a:hlinkClick r:id="rId9" action="ppaction://hlinksldjump" highlightClick="1"/>
          </p:cNvPr>
          <p:cNvSpPr/>
          <p:nvPr userDrawn="1"/>
        </p:nvSpPr>
        <p:spPr>
          <a:xfrm>
            <a:off x="35496" y="3132000"/>
            <a:ext cx="1548000" cy="432048"/>
          </a:xfrm>
          <a:prstGeom prst="actionButtonBlank">
            <a:avLst/>
          </a:prstGeom>
          <a:solidFill>
            <a:schemeClr val="bg2"/>
          </a:solidFill>
          <a:effectLst/>
        </p:spPr>
        <p:style>
          <a:lnRef idx="0">
            <a:schemeClr val="accent2"/>
          </a:lnRef>
          <a:fillRef idx="3">
            <a:schemeClr val="accent2"/>
          </a:fillRef>
          <a:effectRef idx="3">
            <a:schemeClr val="accent2"/>
          </a:effectRef>
          <a:fontRef idx="minor">
            <a:schemeClr val="lt1"/>
          </a:fontRef>
        </p:style>
        <p:txBody>
          <a:bodyPr rtlCol="0" anchor="ctr">
            <a:sp3d extrusionH="57150">
              <a:bevelT w="38100" h="38100"/>
            </a:sp3d>
          </a:bodyPr>
          <a:lstStyle/>
          <a:p>
            <a:pPr marL="0" algn="ctr" defTabSz="914400" rtl="0" eaLnBrk="1" latinLnBrk="0" hangingPunct="1"/>
            <a:r>
              <a:rPr lang="hu-HU" sz="1400" kern="1200" baseline="0" dirty="0" smtClean="0">
                <a:solidFill>
                  <a:schemeClr val="bg2">
                    <a:lumMod val="10000"/>
                  </a:schemeClr>
                </a:solidFill>
                <a:effectLst>
                  <a:outerShdw blurRad="50800" dist="38100" dir="5400000" algn="t" rotWithShape="0">
                    <a:prstClr val="black">
                      <a:alpha val="40000"/>
                    </a:prstClr>
                  </a:outerShdw>
                  <a:reflection blurRad="6350" stA="60000" endA="900" endPos="58000" dir="5400000" sy="-100000" algn="bl" rotWithShape="0"/>
                </a:effectLst>
                <a:latin typeface="Arial Black" pitchFamily="34" charset="0"/>
                <a:ea typeface="+mn-ea"/>
                <a:cs typeface="+mn-cs"/>
              </a:rPr>
              <a:t>Kialakulása</a:t>
            </a:r>
            <a:endParaRPr lang="hu-HU" sz="1400" kern="1200" baseline="0" dirty="0">
              <a:solidFill>
                <a:schemeClr val="bg2">
                  <a:lumMod val="10000"/>
                </a:schemeClr>
              </a:solidFill>
              <a:effectLst>
                <a:outerShdw blurRad="50800" dist="38100" dir="5400000" algn="t" rotWithShape="0">
                  <a:prstClr val="black">
                    <a:alpha val="40000"/>
                  </a:prstClr>
                </a:outerShdw>
                <a:reflection blurRad="6350" stA="60000" endA="900" endPos="58000" dir="5400000" sy="-100000" algn="bl" rotWithShape="0"/>
              </a:effectLst>
              <a:latin typeface="Arial Black" pitchFamily="34" charset="0"/>
              <a:ea typeface="+mn-ea"/>
              <a:cs typeface="+mn-cs"/>
            </a:endParaRPr>
          </a:p>
        </p:txBody>
      </p:sp>
      <p:sp>
        <p:nvSpPr>
          <p:cNvPr id="15" name="Akciógomb: Egyéni 14">
            <a:hlinkClick r:id="rId10" action="ppaction://hlinksldjump" highlightClick="1"/>
          </p:cNvPr>
          <p:cNvSpPr/>
          <p:nvPr userDrawn="1"/>
        </p:nvSpPr>
        <p:spPr>
          <a:xfrm>
            <a:off x="35496" y="5436000"/>
            <a:ext cx="1548000" cy="432048"/>
          </a:xfrm>
          <a:prstGeom prst="actionButtonBlank">
            <a:avLst/>
          </a:prstGeom>
          <a:solidFill>
            <a:schemeClr val="bg2"/>
          </a:solidFill>
          <a:effectLst/>
        </p:spPr>
        <p:style>
          <a:lnRef idx="0">
            <a:schemeClr val="accent2"/>
          </a:lnRef>
          <a:fillRef idx="3">
            <a:schemeClr val="accent2"/>
          </a:fillRef>
          <a:effectRef idx="3">
            <a:schemeClr val="accent2"/>
          </a:effectRef>
          <a:fontRef idx="minor">
            <a:schemeClr val="lt1"/>
          </a:fontRef>
        </p:style>
        <p:txBody>
          <a:bodyPr rtlCol="0" anchor="ctr">
            <a:sp3d extrusionH="57150">
              <a:bevelT w="38100" h="38100"/>
            </a:sp3d>
          </a:bodyPr>
          <a:lstStyle/>
          <a:p>
            <a:pPr algn="ctr"/>
            <a:r>
              <a:rPr lang="hu-HU" sz="1400" b="1" kern="1200" baseline="0" dirty="0" smtClean="0">
                <a:solidFill>
                  <a:schemeClr val="bg2">
                    <a:lumMod val="10000"/>
                  </a:schemeClr>
                </a:solidFill>
                <a:effectLst>
                  <a:outerShdw blurRad="50800" dist="38100" dir="5400000" algn="t" rotWithShape="0">
                    <a:prstClr val="black">
                      <a:alpha val="40000"/>
                    </a:prstClr>
                  </a:outerShdw>
                  <a:reflection blurRad="6350" stA="60000" endA="900" endPos="58000" dir="5400000" sy="-100000" algn="bl" rotWithShape="0"/>
                </a:effectLst>
                <a:latin typeface="Arial Black" pitchFamily="34" charset="0"/>
                <a:ea typeface="+mn-ea"/>
                <a:cs typeface="+mn-cs"/>
              </a:rPr>
              <a:t>Tudja-e?</a:t>
            </a:r>
            <a:endParaRPr lang="hu-HU" sz="1400" b="1" kern="1200" baseline="0" dirty="0">
              <a:solidFill>
                <a:schemeClr val="bg2">
                  <a:lumMod val="10000"/>
                </a:schemeClr>
              </a:solidFill>
              <a:effectLst>
                <a:outerShdw blurRad="50800" dist="38100" dir="5400000" algn="t" rotWithShape="0">
                  <a:prstClr val="black">
                    <a:alpha val="40000"/>
                  </a:prstClr>
                </a:outerShdw>
                <a:reflection blurRad="6350" stA="60000" endA="900" endPos="58000" dir="5400000" sy="-100000" algn="bl" rotWithShape="0"/>
              </a:effectLst>
              <a:latin typeface="Arial Black" pitchFamily="34" charset="0"/>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DF4919B-4047-4DB1-8B39-23A42AEBA556}" type="datetimeFigureOut">
              <a:rPr lang="hu-HU" smtClean="0"/>
              <a:pPr/>
              <a:t>2017. 02. 23.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pPr/>
              <a:t>‹#›</a:t>
            </a:fld>
            <a:endParaRPr lang="hu-H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DF4919B-4047-4DB1-8B39-23A42AEBA556}" type="datetimeFigureOut">
              <a:rPr lang="hu-HU" smtClean="0"/>
              <a:pPr/>
              <a:t>2017. 02. 23.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pPr/>
              <a:t>‹#›</a:t>
            </a:fld>
            <a:endParaRPr lang="hu-H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DF4919B-4047-4DB1-8B39-23A42AEBA556}" type="datetimeFigureOut">
              <a:rPr lang="hu-HU" smtClean="0"/>
              <a:pPr/>
              <a:t>2017. 02. 23.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pPr/>
              <a:t>‹#›</a:t>
            </a:fld>
            <a:endParaRPr lang="hu-H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DF4919B-4047-4DB1-8B39-23A42AEBA556}" type="datetimeFigureOut">
              <a:rPr lang="hu-HU" smtClean="0"/>
              <a:pPr/>
              <a:t>2017. 02. 23.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pPr/>
              <a:t>‹#›</a:t>
            </a:fld>
            <a:endParaRPr lang="hu-HU"/>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DF4919B-4047-4DB1-8B39-23A42AEBA556}" type="datetimeFigureOut">
              <a:rPr lang="hu-HU" smtClean="0"/>
              <a:pPr/>
              <a:t>2017. 02. 23.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450ADBC-3396-4FFB-9E58-A6AB70DCADD4}" type="slidenum">
              <a:rPr lang="hu-HU" smtClean="0"/>
              <a:pPr/>
              <a:t>‹#›</a:t>
            </a:fld>
            <a:endParaRPr lang="hu-H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DF4919B-4047-4DB1-8B39-23A42AEBA556}" type="datetimeFigureOut">
              <a:rPr lang="hu-HU" smtClean="0"/>
              <a:pPr/>
              <a:t>2017. 02. 23.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F450ADBC-3396-4FFB-9E58-A6AB70DCADD4}" type="slidenum">
              <a:rPr lang="hu-HU" smtClean="0"/>
              <a:pPr/>
              <a:t>‹#›</a:t>
            </a:fld>
            <a:endParaRPr lang="hu-H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DF4919B-4047-4DB1-8B39-23A42AEBA556}" type="datetimeFigureOut">
              <a:rPr lang="hu-HU" smtClean="0"/>
              <a:pPr/>
              <a:t>2017. 02. 23.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F450ADBC-3396-4FFB-9E58-A6AB70DCADD4}" type="slidenum">
              <a:rPr lang="hu-HU" smtClean="0"/>
              <a:pPr/>
              <a:t>‹#›</a:t>
            </a:fld>
            <a:endParaRPr lang="hu-H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DF4919B-4047-4DB1-8B39-23A42AEBA556}" type="datetimeFigureOut">
              <a:rPr lang="hu-HU" smtClean="0"/>
              <a:pPr/>
              <a:t>2017. 02. 23.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F450ADBC-3396-4FFB-9E58-A6AB70DCADD4}" type="slidenum">
              <a:rPr lang="hu-HU" smtClean="0"/>
              <a:pPr/>
              <a:t>‹#›</a:t>
            </a:fld>
            <a:endParaRPr lang="hu-HU"/>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DF4919B-4047-4DB1-8B39-23A42AEBA556}" type="datetimeFigureOut">
              <a:rPr lang="hu-HU" smtClean="0"/>
              <a:pPr/>
              <a:t>2017. 02. 23.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450ADBC-3396-4FFB-9E58-A6AB70DCADD4}" type="slidenum">
              <a:rPr lang="hu-HU" smtClean="0"/>
              <a:pPr/>
              <a:t>‹#›</a:t>
            </a:fld>
            <a:endParaRPr lang="hu-H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DF4919B-4047-4DB1-8B39-23A42AEBA556}" type="datetimeFigureOut">
              <a:rPr lang="hu-HU" smtClean="0"/>
              <a:pPr/>
              <a:t>2017. 02. 23.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450ADBC-3396-4FFB-9E58-A6AB70DCADD4}" type="slidenum">
              <a:rPr lang="hu-HU" smtClean="0"/>
              <a:pPr/>
              <a:t>‹#›</a:t>
            </a:fld>
            <a:endParaRPr lang="hu-H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000"/>
            <a:lum/>
          </a:blip>
          <a:srcRect/>
          <a:stretch>
            <a:fillRect l="-2000" r="-2000"/>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4919B-4047-4DB1-8B39-23A42AEBA556}" type="datetimeFigureOut">
              <a:rPr lang="hu-HU" smtClean="0"/>
              <a:pPr/>
              <a:t>2017. 02. 23.</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0ADBC-3396-4FFB-9E58-A6AB70DCADD4}"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oszk.hu/mnbwww/K/BIBLI.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www.oszk.hu/mnbwww/H/BIBLI.HTML"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www.oszk.hu/mnbwww/K/1713/N.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www.oszk.hu/mnbwww/K/1713/T.HTML" TargetMode="Externa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database.fszek.hu:2007/irodopt/irod0402.htm?v=irod&amp;a=start&amp;a1="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apps.arcanum.hu/opkm"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filmarchive.hu/kiadvanyok/mkt/index.php"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mek.oszk.hu/03600/03630/htm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hyperlink" Target="http://hu.wikipedia.org/wiki/Bibliogr%C3%A1fia"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w3.oszk.hu/rephtm/rpsearch.ht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gauda.ogyk.hu/F/86GMGB3PDLG7Y158UL9LYMIIQUDGDT5R7UL6X5HXDIE1CD63L4-03838?func=find-b-0&amp;local_base=DEMO-PRE01"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minerva.mtak.hu/?page_id=34"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hyperlink" Target="http://www.matud.iif.hu/impresszum/start.html" TargetMode="Externa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hu.wikipedia.org/wiki/Conrad_Gessner"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mek.oszk.hu/03100/03115/index.phtm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arcanum.hu/oszk/lpext.dll/Petrik/169d6?f=templates&amp;fn=main-h.htm&amp;2.0"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mnb.oszk.hu/"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4"/>
          <p:cNvSpPr txBox="1">
            <a:spLocks/>
          </p:cNvSpPr>
          <p:nvPr/>
        </p:nvSpPr>
        <p:spPr>
          <a:xfrm>
            <a:off x="386535" y="2393885"/>
            <a:ext cx="8229600"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6000" b="1" i="0" u="none" strike="noStrike" kern="1200" cap="none" spc="0" normalizeH="0" baseline="0" noProof="0" dirty="0" smtClean="0">
                <a:ln w="19050">
                  <a:solidFill>
                    <a:schemeClr val="tx2">
                      <a:tint val="1000"/>
                    </a:schemeClr>
                  </a:solidFill>
                  <a:prstDash val="solid"/>
                </a:ln>
                <a:solidFill>
                  <a:schemeClr val="bg2">
                    <a:lumMod val="25000"/>
                  </a:schemeClr>
                </a:solidFill>
                <a:effectLst>
                  <a:outerShdw blurRad="50000" dist="50800" dir="7500000" algn="tl">
                    <a:srgbClr val="000000">
                      <a:shade val="5000"/>
                      <a:alpha val="35000"/>
                    </a:srgbClr>
                  </a:outerShdw>
                </a:effectLst>
                <a:uLnTx/>
                <a:uFillTx/>
                <a:latin typeface="Bauhaus 93" pitchFamily="82" charset="0"/>
                <a:ea typeface="+mj-ea"/>
                <a:cs typeface="+mj-cs"/>
              </a:rPr>
              <a:t>Bibliográfiák</a:t>
            </a:r>
            <a:endParaRPr kumimoji="0" lang="hu-HU" sz="6000" b="1" i="0" u="none" strike="noStrike" kern="1200" cap="none" spc="0" normalizeH="0" baseline="0" noProof="0" dirty="0">
              <a:ln w="19050">
                <a:solidFill>
                  <a:schemeClr val="tx2">
                    <a:tint val="1000"/>
                  </a:schemeClr>
                </a:solidFill>
                <a:prstDash val="solid"/>
              </a:ln>
              <a:solidFill>
                <a:schemeClr val="bg2">
                  <a:lumMod val="25000"/>
                </a:schemeClr>
              </a:solidFill>
              <a:effectLst>
                <a:outerShdw blurRad="50000" dist="50800" dir="7500000" algn="tl">
                  <a:srgbClr val="000000">
                    <a:shade val="5000"/>
                    <a:alpha val="35000"/>
                  </a:srgbClr>
                </a:outerShdw>
              </a:effectLst>
              <a:uLnTx/>
              <a:uFillTx/>
              <a:latin typeface="Bauhaus 93" pitchFamily="82" charset="0"/>
              <a:ea typeface="+mj-ea"/>
              <a:cs typeface="+mj-cs"/>
            </a:endParaRPr>
          </a:p>
        </p:txBody>
      </p:sp>
      <p:sp>
        <p:nvSpPr>
          <p:cNvPr id="5" name="Cím 4"/>
          <p:cNvSpPr txBox="1">
            <a:spLocks/>
          </p:cNvSpPr>
          <p:nvPr/>
        </p:nvSpPr>
        <p:spPr>
          <a:xfrm>
            <a:off x="431540" y="4239090"/>
            <a:ext cx="8229600" cy="1200329"/>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u-HU" sz="3600" b="1" dirty="0" smtClean="0">
                <a:ln w="19050">
                  <a:solidFill>
                    <a:schemeClr val="tx2">
                      <a:tint val="1000"/>
                    </a:schemeClr>
                  </a:solidFill>
                  <a:prstDash val="solid"/>
                </a:ln>
                <a:solidFill>
                  <a:schemeClr val="bg2">
                    <a:lumMod val="25000"/>
                  </a:schemeClr>
                </a:solidFill>
                <a:effectLst>
                  <a:outerShdw blurRad="50000" dist="50800" dir="7500000" algn="tl">
                    <a:srgbClr val="000000">
                      <a:shade val="5000"/>
                      <a:alpha val="35000"/>
                    </a:srgbClr>
                  </a:outerShdw>
                </a:effectLst>
                <a:latin typeface="Bauhaus 93" pitchFamily="82" charset="0"/>
                <a:ea typeface="+mj-ea"/>
                <a:cs typeface="+mj-cs"/>
              </a:rPr>
              <a:t>TKBF – Tanulásmódszertan - Könyvtárismeret</a:t>
            </a:r>
            <a:endParaRPr kumimoji="0" lang="hu-HU" sz="3600" b="1" i="0" u="none" strike="noStrike" kern="1200" cap="none" spc="0" normalizeH="0" baseline="0" noProof="0" dirty="0">
              <a:ln w="19050">
                <a:solidFill>
                  <a:schemeClr val="tx2">
                    <a:tint val="1000"/>
                  </a:schemeClr>
                </a:solidFill>
                <a:prstDash val="solid"/>
              </a:ln>
              <a:solidFill>
                <a:schemeClr val="bg2">
                  <a:lumMod val="25000"/>
                </a:schemeClr>
              </a:solidFill>
              <a:effectLst>
                <a:outerShdw blurRad="50000" dist="50800" dir="7500000" algn="tl">
                  <a:srgbClr val="000000">
                    <a:shade val="5000"/>
                    <a:alpha val="35000"/>
                  </a:srgbClr>
                </a:outerShdw>
              </a:effectLst>
              <a:uLnTx/>
              <a:uFillTx/>
              <a:latin typeface="Bauhaus 93" pitchFamily="82" charset="0"/>
              <a:ea typeface="+mj-ea"/>
              <a:cs typeface="+mj-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899592" y="0"/>
            <a:ext cx="7560000" cy="984885"/>
          </a:xfrm>
          <a:prstGeom prst="rect">
            <a:avLst/>
          </a:prstGeom>
          <a:noFill/>
        </p:spPr>
        <p:txBody>
          <a:bodyPr wrap="square" rtlCol="0">
            <a:spAutoFit/>
          </a:bodyPr>
          <a:lstStyle/>
          <a:p>
            <a:pPr algn="ctr"/>
            <a:r>
              <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MNB</a:t>
            </a:r>
          </a:p>
          <a:p>
            <a:endParaRPr lang="hu-HU" dirty="0"/>
          </a:p>
        </p:txBody>
      </p:sp>
      <p:pic>
        <p:nvPicPr>
          <p:cNvPr id="1027" name="Picture 3">
            <a:hlinkClick r:id="rId3"/>
          </p:cNvPr>
          <p:cNvPicPr>
            <a:picLocks noChangeAspect="1" noChangeArrowheads="1"/>
          </p:cNvPicPr>
          <p:nvPr/>
        </p:nvPicPr>
        <p:blipFill>
          <a:blip r:embed="rId4" cstate="print"/>
          <a:srcRect t="11719" r="25292" b="11718"/>
          <a:stretch>
            <a:fillRect/>
          </a:stretch>
        </p:blipFill>
        <p:spPr bwMode="auto">
          <a:xfrm>
            <a:off x="1800000" y="1116000"/>
            <a:ext cx="4320000" cy="3320450"/>
          </a:xfrm>
          <a:prstGeom prst="rect">
            <a:avLst/>
          </a:prstGeom>
          <a:noFill/>
          <a:ln w="9525">
            <a:solidFill>
              <a:schemeClr val="accent6">
                <a:lumMod val="50000"/>
              </a:schemeClr>
            </a:solidFill>
            <a:miter lim="800000"/>
            <a:headEnd/>
            <a:tailEnd/>
          </a:ln>
        </p:spPr>
      </p:pic>
      <p:pic>
        <p:nvPicPr>
          <p:cNvPr id="1026" name="Picture 2">
            <a:hlinkClick r:id="rId5"/>
          </p:cNvPr>
          <p:cNvPicPr>
            <a:picLocks noChangeAspect="1" noChangeArrowheads="1"/>
          </p:cNvPicPr>
          <p:nvPr/>
        </p:nvPicPr>
        <p:blipFill>
          <a:blip r:embed="rId6" cstate="print"/>
          <a:srcRect t="11719" r="26367" b="20898"/>
          <a:stretch>
            <a:fillRect/>
          </a:stretch>
        </p:blipFill>
        <p:spPr bwMode="auto">
          <a:xfrm>
            <a:off x="4680000" y="3708000"/>
            <a:ext cx="4320000" cy="2964995"/>
          </a:xfrm>
          <a:prstGeom prst="rect">
            <a:avLst/>
          </a:prstGeom>
          <a:noFill/>
          <a:ln w="9525">
            <a:solidFill>
              <a:schemeClr val="accent6">
                <a:lumMod val="50000"/>
              </a:schemeClr>
            </a:solidFill>
            <a:miter lim="800000"/>
            <a:headEnd/>
            <a:tailEnd/>
          </a:ln>
        </p:spPr>
      </p:pic>
      <p:sp>
        <p:nvSpPr>
          <p:cNvPr id="9" name="Szövegdoboz 8"/>
          <p:cNvSpPr txBox="1"/>
          <p:nvPr/>
        </p:nvSpPr>
        <p:spPr>
          <a:xfrm>
            <a:off x="6156464" y="1928802"/>
            <a:ext cx="2592000" cy="400110"/>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r>
              <a:rPr lang="hu-HU" sz="2000" dirty="0" smtClean="0"/>
              <a:t>Könyvek Bibliográfiája</a:t>
            </a:r>
            <a:endParaRPr lang="hu-HU" dirty="0"/>
          </a:p>
        </p:txBody>
      </p:sp>
      <p:sp>
        <p:nvSpPr>
          <p:cNvPr id="10" name="Szövegdoboz 9"/>
          <p:cNvSpPr txBox="1"/>
          <p:nvPr/>
        </p:nvSpPr>
        <p:spPr>
          <a:xfrm>
            <a:off x="1800000" y="5229200"/>
            <a:ext cx="2808000" cy="400110"/>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r>
              <a:rPr lang="hu-HU" sz="2000" dirty="0" smtClean="0"/>
              <a:t>Zeneművek Bibliográfiája</a:t>
            </a:r>
            <a:endParaRPr lang="hu-HU" dirty="0"/>
          </a:p>
        </p:txBody>
      </p:sp>
      <p:sp>
        <p:nvSpPr>
          <p:cNvPr id="11" name="Téglalap 10"/>
          <p:cNvSpPr/>
          <p:nvPr/>
        </p:nvSpPr>
        <p:spPr>
          <a:xfrm>
            <a:off x="0" y="3681080"/>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899592" y="0"/>
            <a:ext cx="7560000" cy="984885"/>
          </a:xfrm>
          <a:prstGeom prst="rect">
            <a:avLst/>
          </a:prstGeom>
          <a:noFill/>
        </p:spPr>
        <p:txBody>
          <a:bodyPr wrap="square" rtlCol="0">
            <a:spAutoFit/>
          </a:bodyPr>
          <a:lstStyle/>
          <a:p>
            <a:pPr algn="ctr"/>
            <a:r>
              <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MNB</a:t>
            </a:r>
          </a:p>
          <a:p>
            <a:endParaRPr lang="hu-HU"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667" r="37335" b="6250"/>
          <a:stretch/>
        </p:blipFill>
        <p:spPr bwMode="auto">
          <a:xfrm>
            <a:off x="1914032" y="1628800"/>
            <a:ext cx="7008280" cy="4846848"/>
          </a:xfrm>
          <a:prstGeom prst="rect">
            <a:avLst/>
          </a:prstGeom>
          <a:noFill/>
          <a:ln w="9525">
            <a:solidFill>
              <a:srgbClr val="AD6028"/>
            </a:solidFill>
            <a:miter lim="800000"/>
            <a:headEnd/>
            <a:tailEnd/>
          </a:ln>
          <a:extLst>
            <a:ext uri="{909E8E84-426E-40DD-AFC4-6F175D3DCCD1}">
              <a14:hiddenFill xmlns:a14="http://schemas.microsoft.com/office/drawing/2010/main">
                <a:solidFill>
                  <a:schemeClr val="accent1"/>
                </a:solidFill>
              </a14:hiddenFill>
            </a:ext>
          </a:extLst>
        </p:spPr>
      </p:pic>
      <p:sp>
        <p:nvSpPr>
          <p:cNvPr id="8" name="Szövegdoboz 7"/>
          <p:cNvSpPr txBox="1"/>
          <p:nvPr/>
        </p:nvSpPr>
        <p:spPr>
          <a:xfrm rot="19932617">
            <a:off x="1881819" y="3590249"/>
            <a:ext cx="6792611" cy="400110"/>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pPr algn="ctr"/>
            <a:r>
              <a:rPr lang="hu-HU" sz="2000" b="1" dirty="0" smtClean="0"/>
              <a:t>Bibliográfiai tételek szakrendje</a:t>
            </a:r>
            <a:endParaRPr lang="hu-HU" dirty="0"/>
          </a:p>
        </p:txBody>
      </p:sp>
      <p:sp>
        <p:nvSpPr>
          <p:cNvPr id="9" name="Téglalap 8"/>
          <p:cNvSpPr/>
          <p:nvPr/>
        </p:nvSpPr>
        <p:spPr>
          <a:xfrm>
            <a:off x="0" y="3681080"/>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899592" y="0"/>
            <a:ext cx="7560000" cy="984885"/>
          </a:xfrm>
          <a:prstGeom prst="rect">
            <a:avLst/>
          </a:prstGeom>
          <a:noFill/>
        </p:spPr>
        <p:txBody>
          <a:bodyPr wrap="square" rtlCol="0">
            <a:spAutoFit/>
          </a:bodyPr>
          <a:lstStyle/>
          <a:p>
            <a:pPr algn="ctr"/>
            <a:r>
              <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MNB</a:t>
            </a:r>
          </a:p>
          <a:p>
            <a:endParaRPr lang="hu-HU" dirty="0"/>
          </a:p>
        </p:txBody>
      </p:sp>
      <p:sp>
        <p:nvSpPr>
          <p:cNvPr id="7" name="Szövegdoboz 6"/>
          <p:cNvSpPr txBox="1"/>
          <p:nvPr/>
        </p:nvSpPr>
        <p:spPr>
          <a:xfrm>
            <a:off x="5472000" y="1836000"/>
            <a:ext cx="3600000" cy="400110"/>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r>
              <a:rPr lang="hu-HU" sz="2000" b="1" dirty="0" smtClean="0"/>
              <a:t>Okkultizmus </a:t>
            </a:r>
            <a:r>
              <a:rPr lang="hu-HU" sz="2000" dirty="0" smtClean="0"/>
              <a:t>szakcsoport tételei</a:t>
            </a:r>
            <a:endParaRPr lang="hu-HU" dirty="0"/>
          </a:p>
        </p:txBody>
      </p:sp>
      <p:sp>
        <p:nvSpPr>
          <p:cNvPr id="8" name="Szövegdoboz 7"/>
          <p:cNvSpPr txBox="1"/>
          <p:nvPr/>
        </p:nvSpPr>
        <p:spPr>
          <a:xfrm>
            <a:off x="1800000" y="5301208"/>
            <a:ext cx="3600000" cy="400110"/>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r>
              <a:rPr lang="hu-HU" sz="2000" b="1" dirty="0" smtClean="0"/>
              <a:t>Filozófia </a:t>
            </a:r>
            <a:r>
              <a:rPr lang="hu-HU" sz="2000" dirty="0" smtClean="0"/>
              <a:t>szakcsoport tételei</a:t>
            </a:r>
            <a:endParaRPr lang="hu-HU" dirty="0"/>
          </a:p>
        </p:txBody>
      </p:sp>
      <p:sp>
        <p:nvSpPr>
          <p:cNvPr id="10" name="Téglalap 9"/>
          <p:cNvSpPr/>
          <p:nvPr/>
        </p:nvSpPr>
        <p:spPr>
          <a:xfrm>
            <a:off x="0" y="3681080"/>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358" t="16164" r="42081" b="5333"/>
          <a:stretch/>
        </p:blipFill>
        <p:spPr bwMode="auto">
          <a:xfrm>
            <a:off x="1800000" y="1478161"/>
            <a:ext cx="3600000" cy="3823047"/>
          </a:xfrm>
          <a:prstGeom prst="rect">
            <a:avLst/>
          </a:prstGeom>
          <a:noFill/>
          <a:ln w="9525">
            <a:solidFill>
              <a:srgbClr val="AD6028"/>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284" t="16588" r="43636" b="5497"/>
          <a:stretch/>
        </p:blipFill>
        <p:spPr bwMode="auto">
          <a:xfrm>
            <a:off x="5472000" y="2276871"/>
            <a:ext cx="3600000" cy="4035428"/>
          </a:xfrm>
          <a:prstGeom prst="rect">
            <a:avLst/>
          </a:prstGeom>
          <a:noFill/>
          <a:ln w="9525">
            <a:solidFill>
              <a:srgbClr val="AD6028"/>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899592" y="0"/>
            <a:ext cx="7560000" cy="984885"/>
          </a:xfrm>
          <a:prstGeom prst="rect">
            <a:avLst/>
          </a:prstGeom>
          <a:noFill/>
        </p:spPr>
        <p:txBody>
          <a:bodyPr wrap="square" rtlCol="0">
            <a:spAutoFit/>
          </a:bodyPr>
          <a:lstStyle/>
          <a:p>
            <a:pPr algn="ctr"/>
            <a:r>
              <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MNB</a:t>
            </a:r>
          </a:p>
          <a:p>
            <a:endParaRPr lang="hu-HU" dirty="0"/>
          </a:p>
        </p:txBody>
      </p:sp>
      <p:pic>
        <p:nvPicPr>
          <p:cNvPr id="4098" name="Picture 2">
            <a:hlinkClick r:id="rId3"/>
          </p:cNvPr>
          <p:cNvPicPr>
            <a:picLocks noChangeAspect="1" noChangeArrowheads="1"/>
          </p:cNvPicPr>
          <p:nvPr/>
        </p:nvPicPr>
        <p:blipFill>
          <a:blip r:embed="rId4" cstate="print"/>
          <a:srcRect t="10742" r="34814" b="9179"/>
          <a:stretch>
            <a:fillRect/>
          </a:stretch>
        </p:blipFill>
        <p:spPr bwMode="auto">
          <a:xfrm>
            <a:off x="1800000" y="1116000"/>
            <a:ext cx="3600000" cy="3316864"/>
          </a:xfrm>
          <a:prstGeom prst="rect">
            <a:avLst/>
          </a:prstGeom>
          <a:noFill/>
          <a:ln w="9525">
            <a:solidFill>
              <a:schemeClr val="accent6">
                <a:lumMod val="50000"/>
              </a:schemeClr>
            </a:solidFill>
            <a:miter lim="800000"/>
            <a:headEnd/>
            <a:tailEnd/>
          </a:ln>
        </p:spPr>
      </p:pic>
      <p:pic>
        <p:nvPicPr>
          <p:cNvPr id="4099" name="Picture 3">
            <a:hlinkClick r:id="rId5"/>
          </p:cNvPr>
          <p:cNvPicPr>
            <a:picLocks noChangeAspect="1" noChangeArrowheads="1"/>
          </p:cNvPicPr>
          <p:nvPr/>
        </p:nvPicPr>
        <p:blipFill>
          <a:blip r:embed="rId6" cstate="print"/>
          <a:srcRect t="10937" r="25097" b="10937"/>
          <a:stretch>
            <a:fillRect/>
          </a:stretch>
        </p:blipFill>
        <p:spPr bwMode="auto">
          <a:xfrm>
            <a:off x="5436000" y="3925188"/>
            <a:ext cx="3600000" cy="2816180"/>
          </a:xfrm>
          <a:prstGeom prst="rect">
            <a:avLst/>
          </a:prstGeom>
          <a:noFill/>
          <a:ln w="9525">
            <a:solidFill>
              <a:schemeClr val="accent6">
                <a:lumMod val="50000"/>
              </a:schemeClr>
            </a:solidFill>
            <a:miter lim="800000"/>
            <a:headEnd/>
            <a:tailEnd/>
          </a:ln>
        </p:spPr>
      </p:pic>
      <p:sp>
        <p:nvSpPr>
          <p:cNvPr id="8" name="Szövegdoboz 7"/>
          <p:cNvSpPr txBox="1"/>
          <p:nvPr/>
        </p:nvSpPr>
        <p:spPr>
          <a:xfrm>
            <a:off x="5436096" y="1928802"/>
            <a:ext cx="1571636" cy="400110"/>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r>
              <a:rPr lang="hu-HU" sz="2000" dirty="0" smtClean="0"/>
              <a:t>Névmutató</a:t>
            </a:r>
            <a:endParaRPr lang="hu-HU" dirty="0"/>
          </a:p>
        </p:txBody>
      </p:sp>
      <p:sp>
        <p:nvSpPr>
          <p:cNvPr id="9" name="Szövegdoboz 8"/>
          <p:cNvSpPr txBox="1"/>
          <p:nvPr/>
        </p:nvSpPr>
        <p:spPr>
          <a:xfrm>
            <a:off x="3635896" y="5572140"/>
            <a:ext cx="1734744" cy="400110"/>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r>
              <a:rPr lang="hu-HU" sz="2000" dirty="0" smtClean="0"/>
              <a:t>Tárgymutató</a:t>
            </a:r>
            <a:endParaRPr lang="hu-HU" dirty="0"/>
          </a:p>
        </p:txBody>
      </p:sp>
      <p:sp>
        <p:nvSpPr>
          <p:cNvPr id="11" name="Téglalap 10"/>
          <p:cNvSpPr/>
          <p:nvPr/>
        </p:nvSpPr>
        <p:spPr>
          <a:xfrm>
            <a:off x="0" y="3681080"/>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0" y="0"/>
            <a:ext cx="9144000" cy="984885"/>
          </a:xfrm>
          <a:prstGeom prst="rect">
            <a:avLst/>
          </a:prstGeom>
          <a:noFill/>
        </p:spPr>
        <p:txBody>
          <a:bodyPr wrap="square" rtlCol="0">
            <a:spAutoFit/>
          </a:bodyPr>
          <a:lstStyle/>
          <a:p>
            <a:pPr algn="ctr"/>
            <a:r>
              <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Szabadlapos (katalógus) bibliográfia</a:t>
            </a:r>
          </a:p>
          <a:p>
            <a:endParaRPr lang="hu-HU" dirty="0"/>
          </a:p>
        </p:txBody>
      </p:sp>
      <p:pic>
        <p:nvPicPr>
          <p:cNvPr id="1026" name="Picture 2">
            <a:hlinkClick r:id="rId3"/>
          </p:cNvPr>
          <p:cNvPicPr>
            <a:picLocks noChangeAspect="1" noChangeArrowheads="1"/>
          </p:cNvPicPr>
          <p:nvPr/>
        </p:nvPicPr>
        <p:blipFill>
          <a:blip r:embed="rId4" cstate="print"/>
          <a:srcRect t="10742" r="8447" b="12109"/>
          <a:stretch>
            <a:fillRect/>
          </a:stretch>
        </p:blipFill>
        <p:spPr bwMode="auto">
          <a:xfrm>
            <a:off x="1980000" y="1980000"/>
            <a:ext cx="6840000" cy="4322894"/>
          </a:xfrm>
          <a:prstGeom prst="rect">
            <a:avLst/>
          </a:prstGeom>
          <a:noFill/>
          <a:ln w="9525">
            <a:solidFill>
              <a:schemeClr val="accent6">
                <a:lumMod val="50000"/>
              </a:schemeClr>
            </a:solidFill>
            <a:miter lim="800000"/>
            <a:headEnd/>
            <a:tailEnd/>
          </a:ln>
        </p:spPr>
      </p:pic>
      <p:sp>
        <p:nvSpPr>
          <p:cNvPr id="5" name="Szövegdoboz 4"/>
          <p:cNvSpPr txBox="1"/>
          <p:nvPr/>
        </p:nvSpPr>
        <p:spPr>
          <a:xfrm>
            <a:off x="1980000" y="1116000"/>
            <a:ext cx="6840000" cy="707886"/>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r>
              <a:rPr lang="hu-HU" sz="2000" b="1" i="1" dirty="0" smtClean="0"/>
              <a:t>Irodalmi kritikák, tanulmányok bibliográfiája</a:t>
            </a:r>
            <a:r>
              <a:rPr lang="hu-HU" sz="2000" b="1" dirty="0" smtClean="0"/>
              <a:t> </a:t>
            </a:r>
            <a:r>
              <a:rPr lang="hu-HU" sz="2000" dirty="0" smtClean="0"/>
              <a:t>–</a:t>
            </a:r>
            <a:r>
              <a:rPr lang="hu-HU" sz="2000" b="1" dirty="0" smtClean="0"/>
              <a:t> </a:t>
            </a:r>
            <a:br>
              <a:rPr lang="hu-HU" sz="2000" b="1" dirty="0" smtClean="0"/>
            </a:br>
            <a:r>
              <a:rPr lang="hu-HU" sz="2000" dirty="0" smtClean="0"/>
              <a:t>Fővárosi Szabó Ervin Könyvtár</a:t>
            </a:r>
            <a:r>
              <a:rPr lang="hu-HU" sz="2000" b="1" dirty="0" smtClean="0"/>
              <a:t> </a:t>
            </a:r>
            <a:r>
              <a:rPr lang="hu-HU" sz="2000" dirty="0" smtClean="0"/>
              <a:t>kereshető adatbázisa</a:t>
            </a:r>
            <a:endParaRPr lang="hu-HU" dirty="0"/>
          </a:p>
        </p:txBody>
      </p:sp>
      <p:sp>
        <p:nvSpPr>
          <p:cNvPr id="7" name="Téglalap 6"/>
          <p:cNvSpPr/>
          <p:nvPr/>
        </p:nvSpPr>
        <p:spPr>
          <a:xfrm>
            <a:off x="0" y="4320000"/>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0" y="0"/>
            <a:ext cx="9144000" cy="984885"/>
          </a:xfrm>
          <a:prstGeom prst="rect">
            <a:avLst/>
          </a:prstGeom>
          <a:noFill/>
        </p:spPr>
        <p:txBody>
          <a:bodyPr wrap="square" rtlCol="0">
            <a:spAutoFit/>
          </a:bodyPr>
          <a:lstStyle/>
          <a:p>
            <a:pPr algn="ctr"/>
            <a:r>
              <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Szabadlapos (katalógus) bibliográfia</a:t>
            </a:r>
          </a:p>
          <a:p>
            <a:endParaRPr lang="hu-HU" dirty="0"/>
          </a:p>
        </p:txBody>
      </p:sp>
      <p:sp>
        <p:nvSpPr>
          <p:cNvPr id="8" name="Szövegdoboz 7"/>
          <p:cNvSpPr txBox="1"/>
          <p:nvPr/>
        </p:nvSpPr>
        <p:spPr>
          <a:xfrm>
            <a:off x="6024926" y="1257401"/>
            <a:ext cx="2592288" cy="707886"/>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r>
              <a:rPr lang="hu-HU" sz="2000" dirty="0" smtClean="0"/>
              <a:t>Hamvas Béláról szóló tanulmányok keresése </a:t>
            </a:r>
            <a:endParaRPr lang="hu-HU" dirty="0"/>
          </a:p>
        </p:txBody>
      </p:sp>
      <p:sp>
        <p:nvSpPr>
          <p:cNvPr id="9" name="Szövegdoboz 8"/>
          <p:cNvSpPr txBox="1"/>
          <p:nvPr/>
        </p:nvSpPr>
        <p:spPr>
          <a:xfrm>
            <a:off x="1980000" y="3888000"/>
            <a:ext cx="7020000" cy="400110"/>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pPr algn="r"/>
            <a:r>
              <a:rPr lang="hu-HU" sz="2000" dirty="0" smtClean="0"/>
              <a:t>Hamvas Béláról szóló tanulmányok  listája</a:t>
            </a:r>
            <a:endParaRPr lang="hu-HU" dirty="0"/>
          </a:p>
        </p:txBody>
      </p:sp>
      <p:sp>
        <p:nvSpPr>
          <p:cNvPr id="10" name="Téglalap 9"/>
          <p:cNvSpPr/>
          <p:nvPr/>
        </p:nvSpPr>
        <p:spPr>
          <a:xfrm>
            <a:off x="0" y="4320000"/>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05" r="33357" b="15302"/>
          <a:stretch/>
        </p:blipFill>
        <p:spPr bwMode="auto">
          <a:xfrm>
            <a:off x="1979712" y="1257401"/>
            <a:ext cx="4045214" cy="2603647"/>
          </a:xfrm>
          <a:prstGeom prst="rect">
            <a:avLst/>
          </a:prstGeom>
          <a:noFill/>
          <a:ln w="9525">
            <a:solidFill>
              <a:srgbClr val="AD6028"/>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856" r="36164" b="25108"/>
          <a:stretch/>
        </p:blipFill>
        <p:spPr bwMode="auto">
          <a:xfrm>
            <a:off x="4803806" y="4320000"/>
            <a:ext cx="4199125" cy="2405222"/>
          </a:xfrm>
          <a:prstGeom prst="rect">
            <a:avLst/>
          </a:prstGeom>
          <a:noFill/>
          <a:ln w="9525">
            <a:solidFill>
              <a:srgbClr val="AD6028"/>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0" y="0"/>
            <a:ext cx="9144000" cy="984885"/>
          </a:xfrm>
          <a:prstGeom prst="rect">
            <a:avLst/>
          </a:prstGeom>
          <a:noFill/>
        </p:spPr>
        <p:txBody>
          <a:bodyPr wrap="square" rtlCol="0">
            <a:spAutoFit/>
          </a:bodyPr>
          <a:lstStyle/>
          <a:p>
            <a:pPr algn="ctr"/>
            <a:r>
              <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OPKM adatbázisa</a:t>
            </a:r>
          </a:p>
          <a:p>
            <a:endParaRPr lang="hu-HU" dirty="0"/>
          </a:p>
        </p:txBody>
      </p:sp>
      <p:pic>
        <p:nvPicPr>
          <p:cNvPr id="1026" name="Picture 2">
            <a:hlinkClick r:id="rId2"/>
          </p:cNvPr>
          <p:cNvPicPr>
            <a:picLocks noChangeAspect="1" noChangeArrowheads="1"/>
          </p:cNvPicPr>
          <p:nvPr/>
        </p:nvPicPr>
        <p:blipFill>
          <a:blip r:embed="rId3" cstate="print"/>
          <a:srcRect t="2903" b="2745"/>
          <a:stretch>
            <a:fillRect/>
          </a:stretch>
        </p:blipFill>
        <p:spPr bwMode="auto">
          <a:xfrm>
            <a:off x="1980000" y="1980000"/>
            <a:ext cx="6840000" cy="4033558"/>
          </a:xfrm>
          <a:prstGeom prst="rect">
            <a:avLst/>
          </a:prstGeom>
          <a:noFill/>
          <a:ln w="9525">
            <a:solidFill>
              <a:schemeClr val="accent6">
                <a:lumMod val="50000"/>
              </a:schemeClr>
            </a:solidFill>
            <a:miter lim="800000"/>
            <a:headEnd/>
            <a:tailEnd/>
          </a:ln>
        </p:spPr>
      </p:pic>
      <p:sp>
        <p:nvSpPr>
          <p:cNvPr id="4" name="Téglalap 3"/>
          <p:cNvSpPr/>
          <p:nvPr/>
        </p:nvSpPr>
        <p:spPr>
          <a:xfrm>
            <a:off x="0" y="4320000"/>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Szövegdoboz 4"/>
          <p:cNvSpPr txBox="1"/>
          <p:nvPr/>
        </p:nvSpPr>
        <p:spPr>
          <a:xfrm>
            <a:off x="1979712" y="1260000"/>
            <a:ext cx="3240360" cy="400110"/>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r>
              <a:rPr lang="hu-HU" sz="2000" dirty="0" smtClean="0"/>
              <a:t>Iskolai értesítők bibliográfiája</a:t>
            </a:r>
            <a:endParaRPr lang="hu-HU"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899592" y="0"/>
            <a:ext cx="7560000" cy="984885"/>
          </a:xfrm>
          <a:prstGeom prst="rect">
            <a:avLst/>
          </a:prstGeom>
          <a:noFill/>
        </p:spPr>
        <p:txBody>
          <a:bodyPr wrap="square" rtlCol="0">
            <a:spAutoFit/>
          </a:bodyPr>
          <a:lstStyle/>
          <a:p>
            <a:pPr algn="ctr"/>
            <a:r>
              <a:rPr lang="hu-HU" sz="4000" b="1" dirty="0" err="1"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Diszkográfia</a:t>
            </a:r>
            <a:endPar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endParaRPr>
          </a:p>
          <a:p>
            <a:endParaRPr lang="hu-HU" dirty="0"/>
          </a:p>
        </p:txBody>
      </p:sp>
      <p:pic>
        <p:nvPicPr>
          <p:cNvPr id="50178" name="Picture 2"/>
          <p:cNvPicPr>
            <a:picLocks noChangeAspect="1" noChangeArrowheads="1"/>
          </p:cNvPicPr>
          <p:nvPr/>
        </p:nvPicPr>
        <p:blipFill>
          <a:blip r:embed="rId2" cstate="print"/>
          <a:srcRect l="25635" t="11719" r="15771" b="10156"/>
          <a:stretch>
            <a:fillRect/>
          </a:stretch>
        </p:blipFill>
        <p:spPr bwMode="auto">
          <a:xfrm>
            <a:off x="1800000" y="1116000"/>
            <a:ext cx="3714776" cy="3714776"/>
          </a:xfrm>
          <a:prstGeom prst="rect">
            <a:avLst/>
          </a:prstGeom>
          <a:noFill/>
          <a:ln w="9525">
            <a:solidFill>
              <a:schemeClr val="accent6">
                <a:lumMod val="50000"/>
              </a:schemeClr>
            </a:solidFill>
            <a:miter lim="800000"/>
            <a:headEnd/>
            <a:tailEnd/>
          </a:ln>
        </p:spPr>
      </p:pic>
      <p:pic>
        <p:nvPicPr>
          <p:cNvPr id="50179" name="Picture 3"/>
          <p:cNvPicPr>
            <a:picLocks noChangeAspect="1" noChangeArrowheads="1"/>
          </p:cNvPicPr>
          <p:nvPr/>
        </p:nvPicPr>
        <p:blipFill>
          <a:blip r:embed="rId3" cstate="print"/>
          <a:srcRect l="33154" t="31445" r="31689" b="25586"/>
          <a:stretch>
            <a:fillRect/>
          </a:stretch>
        </p:blipFill>
        <p:spPr bwMode="auto">
          <a:xfrm>
            <a:off x="5580000" y="3606368"/>
            <a:ext cx="3420000" cy="3135000"/>
          </a:xfrm>
          <a:prstGeom prst="rect">
            <a:avLst/>
          </a:prstGeom>
          <a:noFill/>
          <a:ln w="9525">
            <a:solidFill>
              <a:schemeClr val="accent6">
                <a:lumMod val="50000"/>
              </a:schemeClr>
            </a:solidFill>
            <a:miter lim="800000"/>
            <a:headEnd/>
            <a:tailEnd/>
          </a:ln>
        </p:spPr>
      </p:pic>
      <p:sp>
        <p:nvSpPr>
          <p:cNvPr id="6" name="Téglalap 5"/>
          <p:cNvSpPr/>
          <p:nvPr/>
        </p:nvSpPr>
        <p:spPr>
          <a:xfrm>
            <a:off x="0" y="4320000"/>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p:cNvSpPr txBox="1"/>
          <p:nvPr/>
        </p:nvSpPr>
        <p:spPr>
          <a:xfrm>
            <a:off x="5580112" y="1844824"/>
            <a:ext cx="3420000" cy="1015663"/>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r>
              <a:rPr lang="hu-HU" sz="2000" dirty="0" smtClean="0"/>
              <a:t>A hanglemezeket és CD-ket leíró listát (bibliográfiát) </a:t>
            </a:r>
            <a:r>
              <a:rPr lang="hu-HU" sz="2000" b="1" i="1" dirty="0" err="1" smtClean="0"/>
              <a:t>diszkográfiának</a:t>
            </a:r>
            <a:r>
              <a:rPr lang="hu-HU" sz="2000" b="1" dirty="0" smtClean="0"/>
              <a:t> </a:t>
            </a:r>
            <a:r>
              <a:rPr lang="hu-HU" sz="2000" dirty="0" smtClean="0"/>
              <a:t>nevezzük</a:t>
            </a:r>
            <a:endParaRPr lang="hu-HU"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899592" y="0"/>
            <a:ext cx="7560000" cy="984885"/>
          </a:xfrm>
          <a:prstGeom prst="rect">
            <a:avLst/>
          </a:prstGeom>
          <a:noFill/>
        </p:spPr>
        <p:txBody>
          <a:bodyPr wrap="square" rtlCol="0">
            <a:spAutoFit/>
          </a:bodyPr>
          <a:lstStyle/>
          <a:p>
            <a:pPr algn="ctr"/>
            <a:r>
              <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Filmográfia</a:t>
            </a:r>
          </a:p>
          <a:p>
            <a:endParaRPr lang="hu-HU" dirty="0"/>
          </a:p>
        </p:txBody>
      </p:sp>
      <p:pic>
        <p:nvPicPr>
          <p:cNvPr id="51202" name="Picture 2">
            <a:hlinkClick r:id="rId2"/>
          </p:cNvPr>
          <p:cNvPicPr>
            <a:picLocks noChangeAspect="1" noChangeArrowheads="1"/>
          </p:cNvPicPr>
          <p:nvPr/>
        </p:nvPicPr>
        <p:blipFill>
          <a:blip r:embed="rId3" cstate="print"/>
          <a:srcRect t="10742" r="4052" b="13086"/>
          <a:stretch>
            <a:fillRect/>
          </a:stretch>
        </p:blipFill>
        <p:spPr bwMode="auto">
          <a:xfrm>
            <a:off x="1980000" y="2160000"/>
            <a:ext cx="6840000" cy="4072687"/>
          </a:xfrm>
          <a:prstGeom prst="rect">
            <a:avLst/>
          </a:prstGeom>
          <a:noFill/>
          <a:ln w="9525">
            <a:solidFill>
              <a:schemeClr val="accent6">
                <a:lumMod val="50000"/>
              </a:schemeClr>
            </a:solidFill>
            <a:miter lim="800000"/>
            <a:headEnd/>
            <a:tailEnd/>
          </a:ln>
        </p:spPr>
      </p:pic>
      <p:sp>
        <p:nvSpPr>
          <p:cNvPr id="4" name="Téglalap 3"/>
          <p:cNvSpPr/>
          <p:nvPr/>
        </p:nvSpPr>
        <p:spPr>
          <a:xfrm>
            <a:off x="0" y="4320000"/>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Szövegdoboz 4"/>
          <p:cNvSpPr txBox="1"/>
          <p:nvPr/>
        </p:nvSpPr>
        <p:spPr>
          <a:xfrm>
            <a:off x="1980000" y="1260000"/>
            <a:ext cx="6840000" cy="400110"/>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r>
              <a:rPr lang="hu-HU" sz="2000" dirty="0" smtClean="0"/>
              <a:t>A filmeket leíró listát (bibliográfiát) </a:t>
            </a:r>
            <a:r>
              <a:rPr lang="hu-HU" sz="2000" b="1" i="1" dirty="0" smtClean="0"/>
              <a:t>filmográfiának</a:t>
            </a:r>
            <a:r>
              <a:rPr lang="hu-HU" sz="2000" b="1" dirty="0" smtClean="0"/>
              <a:t> </a:t>
            </a:r>
            <a:r>
              <a:rPr lang="hu-HU" sz="2000" dirty="0" smtClean="0"/>
              <a:t>nevezzük</a:t>
            </a:r>
            <a:endParaRPr lang="hu-HU"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899592" y="0"/>
            <a:ext cx="7560000" cy="984885"/>
          </a:xfrm>
          <a:prstGeom prst="rect">
            <a:avLst/>
          </a:prstGeom>
          <a:noFill/>
        </p:spPr>
        <p:txBody>
          <a:bodyPr wrap="square" rtlCol="0">
            <a:spAutoFit/>
          </a:bodyPr>
          <a:lstStyle/>
          <a:p>
            <a:pPr algn="ctr"/>
            <a:r>
              <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Életrajzi bibliográfia</a:t>
            </a:r>
          </a:p>
          <a:p>
            <a:endParaRPr lang="hu-HU" dirty="0"/>
          </a:p>
        </p:txBody>
      </p:sp>
      <p:pic>
        <p:nvPicPr>
          <p:cNvPr id="52226" name="Picture 2">
            <a:hlinkClick r:id="rId3"/>
          </p:cNvPr>
          <p:cNvPicPr>
            <a:picLocks noChangeAspect="1" noChangeArrowheads="1"/>
          </p:cNvPicPr>
          <p:nvPr/>
        </p:nvPicPr>
        <p:blipFill>
          <a:blip r:embed="rId4" cstate="print"/>
          <a:srcRect t="14648" r="18701" b="24805"/>
          <a:stretch>
            <a:fillRect/>
          </a:stretch>
        </p:blipFill>
        <p:spPr bwMode="auto">
          <a:xfrm>
            <a:off x="1980000" y="2340000"/>
            <a:ext cx="6840000" cy="3820556"/>
          </a:xfrm>
          <a:prstGeom prst="rect">
            <a:avLst/>
          </a:prstGeom>
          <a:noFill/>
          <a:ln w="9525">
            <a:solidFill>
              <a:schemeClr val="accent6">
                <a:lumMod val="50000"/>
              </a:schemeClr>
            </a:solidFill>
            <a:miter lim="800000"/>
            <a:headEnd/>
            <a:tailEnd/>
          </a:ln>
        </p:spPr>
      </p:pic>
      <p:sp>
        <p:nvSpPr>
          <p:cNvPr id="5" name="Szövegdoboz 4"/>
          <p:cNvSpPr txBox="1"/>
          <p:nvPr/>
        </p:nvSpPr>
        <p:spPr>
          <a:xfrm>
            <a:off x="1980000" y="1260000"/>
            <a:ext cx="6840000" cy="707886"/>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r>
              <a:rPr lang="hu-HU" sz="2000" dirty="0" smtClean="0"/>
              <a:t>A magyar bibliográfia atyja, id. </a:t>
            </a:r>
            <a:r>
              <a:rPr lang="hu-HU" sz="2000" b="1" dirty="0" smtClean="0"/>
              <a:t>Szinnyei József </a:t>
            </a:r>
            <a:r>
              <a:rPr lang="hu-HU" sz="2000" dirty="0" smtClean="0"/>
              <a:t>legfontosabb műve a</a:t>
            </a:r>
            <a:r>
              <a:rPr lang="hu-HU" sz="2000" i="1" dirty="0" smtClean="0"/>
              <a:t> </a:t>
            </a:r>
            <a:r>
              <a:rPr lang="hu-HU" sz="2000" b="1" i="1" dirty="0" smtClean="0"/>
              <a:t>Magyar írók élete és munkái</a:t>
            </a:r>
            <a:endParaRPr lang="hu-HU" sz="2000" b="1" u="sng" dirty="0" smtClean="0"/>
          </a:p>
        </p:txBody>
      </p:sp>
      <p:sp>
        <p:nvSpPr>
          <p:cNvPr id="6" name="Téglalap 5"/>
          <p:cNvSpPr/>
          <p:nvPr/>
        </p:nvSpPr>
        <p:spPr>
          <a:xfrm>
            <a:off x="0" y="4320000"/>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980000" y="1260000"/>
            <a:ext cx="7020000" cy="5324535"/>
          </a:xfrm>
          <a:prstGeom prst="rect">
            <a:avLst/>
          </a:prstGeom>
          <a:solidFill>
            <a:schemeClr val="accent6">
              <a:lumMod val="50000"/>
              <a:alpha val="35000"/>
            </a:schemeClr>
          </a:solidFill>
        </p:spPr>
        <p:txBody>
          <a:bodyPr wrap="square">
            <a:spAutoFit/>
          </a:bodyPr>
          <a:lstStyle/>
          <a:p>
            <a:r>
              <a:rPr lang="hu-HU" sz="2000" dirty="0" smtClean="0"/>
              <a:t>A tájékoztató eszközök egyik nagy típusát alkotják a szakirodalmat vagy annak egy részét </a:t>
            </a:r>
            <a:r>
              <a:rPr lang="hu-HU" sz="2000" dirty="0" err="1" smtClean="0"/>
              <a:t>számbavevő</a:t>
            </a:r>
            <a:r>
              <a:rPr lang="hu-HU" sz="2000" dirty="0" smtClean="0"/>
              <a:t> eszközök: </a:t>
            </a:r>
          </a:p>
          <a:p>
            <a:r>
              <a:rPr lang="hu-HU" sz="2000" dirty="0" smtClean="0"/>
              <a:t>	a </a:t>
            </a:r>
            <a:r>
              <a:rPr lang="hu-HU" sz="2000" dirty="0" smtClean="0">
                <a:hlinkClick r:id="rId2"/>
              </a:rPr>
              <a:t>bibliográfiák</a:t>
            </a:r>
            <a:r>
              <a:rPr lang="hu-HU" sz="2000" dirty="0" smtClean="0"/>
              <a:t> és a bibliográfiai adatbázisok.</a:t>
            </a:r>
          </a:p>
          <a:p>
            <a:endParaRPr lang="hu-HU" sz="2000" dirty="0" smtClean="0"/>
          </a:p>
          <a:p>
            <a:r>
              <a:rPr lang="hu-HU" sz="2000" dirty="0" smtClean="0"/>
              <a:t>Görög eredetű szó (</a:t>
            </a:r>
            <a:r>
              <a:rPr lang="hu-HU" sz="2000" dirty="0" err="1" smtClean="0"/>
              <a:t>bibliosz</a:t>
            </a:r>
            <a:r>
              <a:rPr lang="hu-HU" sz="2000" dirty="0" smtClean="0"/>
              <a:t>= könyv, </a:t>
            </a:r>
            <a:r>
              <a:rPr lang="hu-HU" sz="2000" dirty="0" err="1" smtClean="0"/>
              <a:t>grapheion</a:t>
            </a:r>
            <a:r>
              <a:rPr lang="hu-HU" sz="2000" dirty="0" smtClean="0"/>
              <a:t>=leírás, </a:t>
            </a:r>
            <a:br>
              <a:rPr lang="hu-HU" sz="2000" dirty="0" smtClean="0"/>
            </a:br>
            <a:r>
              <a:rPr lang="hu-HU" sz="2000" dirty="0" smtClean="0"/>
              <a:t>magyar fordítása: könyvészet.</a:t>
            </a:r>
          </a:p>
          <a:p>
            <a:endParaRPr lang="hu-HU" sz="2000" dirty="0" smtClean="0"/>
          </a:p>
          <a:p>
            <a:r>
              <a:rPr lang="hu-HU" sz="2000" dirty="0" smtClean="0"/>
              <a:t>Háromféle értelemben használatos: </a:t>
            </a:r>
            <a:r>
              <a:rPr lang="hu-HU" sz="2000" b="1" dirty="0" smtClean="0"/>
              <a:t>produktum</a:t>
            </a:r>
            <a:r>
              <a:rPr lang="hu-HU" sz="2000" dirty="0" smtClean="0"/>
              <a:t>, </a:t>
            </a:r>
            <a:r>
              <a:rPr lang="hu-HU" sz="2000" b="1" dirty="0" smtClean="0"/>
              <a:t>tudomány</a:t>
            </a:r>
            <a:r>
              <a:rPr lang="hu-HU" sz="2000" dirty="0" smtClean="0"/>
              <a:t> és </a:t>
            </a:r>
            <a:r>
              <a:rPr lang="hu-HU" sz="2000" b="1" dirty="0" smtClean="0"/>
              <a:t>módszer</a:t>
            </a:r>
            <a:r>
              <a:rPr lang="hu-HU" sz="2000" dirty="0" smtClean="0"/>
              <a:t>:</a:t>
            </a:r>
          </a:p>
          <a:p>
            <a:r>
              <a:rPr lang="hu-HU" sz="2000" dirty="0" smtClean="0"/>
              <a:t>- a bibliográfia  </a:t>
            </a:r>
            <a:r>
              <a:rPr lang="hu-HU" sz="2000" i="1" dirty="0" smtClean="0"/>
              <a:t>produktum</a:t>
            </a:r>
            <a:r>
              <a:rPr lang="hu-HU" sz="2000" dirty="0" smtClean="0"/>
              <a:t>, az irodalom, a publikációk számbavételének és a szakirodalmi tájékoztatásnak eszköze,</a:t>
            </a:r>
            <a:br>
              <a:rPr lang="hu-HU" sz="2000" dirty="0" smtClean="0"/>
            </a:br>
            <a:r>
              <a:rPr lang="hu-HU" sz="2000" dirty="0" smtClean="0"/>
              <a:t>ez a bemutató csak ezzel foglalkozik;</a:t>
            </a:r>
          </a:p>
          <a:p>
            <a:r>
              <a:rPr lang="hu-HU" sz="2000" dirty="0" smtClean="0"/>
              <a:t>- bibliográfia az ismereteknek körülhatárolható köre, </a:t>
            </a:r>
            <a:r>
              <a:rPr lang="hu-HU" sz="2000" i="1" dirty="0" smtClean="0"/>
              <a:t>tudomány</a:t>
            </a:r>
            <a:r>
              <a:rPr lang="hu-HU" sz="2000" dirty="0" smtClean="0"/>
              <a:t>, régebben „segédtudomány“, az összes tudomány segéd-tudományaként emlegették;</a:t>
            </a:r>
          </a:p>
          <a:p>
            <a:r>
              <a:rPr lang="hu-HU" sz="2000" dirty="0" smtClean="0"/>
              <a:t>- bibliográfiai </a:t>
            </a:r>
            <a:r>
              <a:rPr lang="hu-HU" sz="2000" i="1" dirty="0" smtClean="0"/>
              <a:t>módszer</a:t>
            </a:r>
            <a:r>
              <a:rPr lang="hu-HU" sz="2000" dirty="0" smtClean="0"/>
              <a:t>, amely azáltal juttat új ismeretekhez, hogy elemezhetővé teszi a szakirodalmat. </a:t>
            </a:r>
          </a:p>
        </p:txBody>
      </p:sp>
      <p:sp>
        <p:nvSpPr>
          <p:cNvPr id="3" name="Szövegdoboz 2"/>
          <p:cNvSpPr txBox="1"/>
          <p:nvPr/>
        </p:nvSpPr>
        <p:spPr>
          <a:xfrm>
            <a:off x="899592" y="0"/>
            <a:ext cx="7560000" cy="984885"/>
          </a:xfrm>
          <a:prstGeom prst="rect">
            <a:avLst/>
          </a:prstGeom>
          <a:noFill/>
        </p:spPr>
        <p:txBody>
          <a:bodyPr wrap="square" rtlCol="0">
            <a:spAutoFit/>
          </a:bodyPr>
          <a:lstStyle/>
          <a:p>
            <a:pPr algn="ctr"/>
            <a:r>
              <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Bibliográfia</a:t>
            </a:r>
          </a:p>
          <a:p>
            <a:endParaRPr lang="hu-HU" dirty="0"/>
          </a:p>
        </p:txBody>
      </p:sp>
      <p:sp>
        <p:nvSpPr>
          <p:cNvPr id="4" name="Téglalap 3"/>
          <p:cNvSpPr/>
          <p:nvPr/>
        </p:nvSpPr>
        <p:spPr>
          <a:xfrm>
            <a:off x="0" y="1700808"/>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899592" y="0"/>
            <a:ext cx="7560000" cy="984885"/>
          </a:xfrm>
          <a:prstGeom prst="rect">
            <a:avLst/>
          </a:prstGeom>
          <a:noFill/>
        </p:spPr>
        <p:txBody>
          <a:bodyPr wrap="square" rtlCol="0">
            <a:spAutoFit/>
          </a:bodyPr>
          <a:lstStyle/>
          <a:p>
            <a:pPr algn="ctr"/>
            <a:r>
              <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Életrajzi bibliográfia</a:t>
            </a:r>
          </a:p>
          <a:p>
            <a:endParaRPr lang="hu-HU" dirty="0"/>
          </a:p>
        </p:txBody>
      </p:sp>
      <p:sp>
        <p:nvSpPr>
          <p:cNvPr id="5" name="Szövegdoboz 4"/>
          <p:cNvSpPr txBox="1"/>
          <p:nvPr/>
        </p:nvSpPr>
        <p:spPr>
          <a:xfrm>
            <a:off x="1980000" y="1260000"/>
            <a:ext cx="6840000" cy="400110"/>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r>
              <a:rPr lang="hu-HU" sz="2000" dirty="0" smtClean="0"/>
              <a:t>Vámbéry Ármin szócikk a</a:t>
            </a:r>
            <a:r>
              <a:rPr lang="hu-HU" sz="2000" i="1" dirty="0" smtClean="0"/>
              <a:t> </a:t>
            </a:r>
            <a:r>
              <a:rPr lang="hu-HU" sz="2000" b="1" i="1" dirty="0" smtClean="0"/>
              <a:t>Magyar írók élete és munkái</a:t>
            </a:r>
            <a:r>
              <a:rPr lang="hu-HU" sz="2000" b="1" dirty="0" smtClean="0"/>
              <a:t>ból</a:t>
            </a:r>
            <a:endParaRPr lang="hu-HU" sz="2000" b="1" u="sng" dirty="0" smtClean="0"/>
          </a:p>
        </p:txBody>
      </p:sp>
      <p:sp>
        <p:nvSpPr>
          <p:cNvPr id="7" name="Szövegdoboz 6"/>
          <p:cNvSpPr txBox="1"/>
          <p:nvPr/>
        </p:nvSpPr>
        <p:spPr>
          <a:xfrm>
            <a:off x="5436096" y="5661248"/>
            <a:ext cx="3023496" cy="400110"/>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r>
              <a:rPr lang="hu-HU" sz="2000" b="1" dirty="0" smtClean="0"/>
              <a:t>Vámbéry Ármin munkái</a:t>
            </a:r>
            <a:endParaRPr lang="hu-HU" sz="2000" b="1" u="sng" dirty="0" smtClean="0"/>
          </a:p>
        </p:txBody>
      </p:sp>
      <p:sp>
        <p:nvSpPr>
          <p:cNvPr id="8" name="Téglalap 7"/>
          <p:cNvSpPr/>
          <p:nvPr/>
        </p:nvSpPr>
        <p:spPr>
          <a:xfrm>
            <a:off x="0" y="4320000"/>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713" b="7113"/>
          <a:stretch/>
        </p:blipFill>
        <p:spPr bwMode="auto">
          <a:xfrm>
            <a:off x="1980000" y="1739989"/>
            <a:ext cx="6840000" cy="2814011"/>
          </a:xfrm>
          <a:prstGeom prst="rect">
            <a:avLst/>
          </a:prstGeom>
          <a:noFill/>
          <a:ln w="9525">
            <a:solidFill>
              <a:srgbClr val="AD6028"/>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950" t="14116" r="2259" b="6142"/>
          <a:stretch/>
        </p:blipFill>
        <p:spPr bwMode="auto">
          <a:xfrm>
            <a:off x="1980000" y="4657286"/>
            <a:ext cx="3403302" cy="1961405"/>
          </a:xfrm>
          <a:prstGeom prst="rect">
            <a:avLst/>
          </a:prstGeom>
          <a:noFill/>
          <a:ln w="9525">
            <a:solidFill>
              <a:srgbClr val="AD6028"/>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zövegdoboz 7"/>
          <p:cNvSpPr txBox="1"/>
          <p:nvPr/>
        </p:nvSpPr>
        <p:spPr>
          <a:xfrm>
            <a:off x="899592" y="0"/>
            <a:ext cx="7560000" cy="984885"/>
          </a:xfrm>
          <a:prstGeom prst="rect">
            <a:avLst/>
          </a:prstGeom>
          <a:noFill/>
        </p:spPr>
        <p:txBody>
          <a:bodyPr wrap="square" rtlCol="0">
            <a:spAutoFit/>
          </a:bodyPr>
          <a:lstStyle/>
          <a:p>
            <a:pPr algn="ctr"/>
            <a:r>
              <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Repertóriumok</a:t>
            </a:r>
          </a:p>
          <a:p>
            <a:endParaRPr lang="hu-HU" dirty="0"/>
          </a:p>
        </p:txBody>
      </p:sp>
      <p:pic>
        <p:nvPicPr>
          <p:cNvPr id="7170" name="Picture 2">
            <a:hlinkClick r:id="rId3"/>
          </p:cNvPr>
          <p:cNvPicPr>
            <a:picLocks noChangeAspect="1" noChangeArrowheads="1"/>
          </p:cNvPicPr>
          <p:nvPr/>
        </p:nvPicPr>
        <p:blipFill>
          <a:blip r:embed="rId4" cstate="print"/>
          <a:srcRect t="12270" r="781" b="19495"/>
          <a:stretch>
            <a:fillRect/>
          </a:stretch>
        </p:blipFill>
        <p:spPr bwMode="auto">
          <a:xfrm>
            <a:off x="1980000" y="1260000"/>
            <a:ext cx="6840000" cy="3528000"/>
          </a:xfrm>
          <a:prstGeom prst="rect">
            <a:avLst/>
          </a:prstGeom>
          <a:noFill/>
          <a:ln w="9525">
            <a:solidFill>
              <a:schemeClr val="accent6">
                <a:lumMod val="50000"/>
              </a:schemeClr>
            </a:solidFill>
            <a:miter lim="800000"/>
            <a:headEnd/>
            <a:tailEnd/>
          </a:ln>
        </p:spPr>
      </p:pic>
      <p:sp>
        <p:nvSpPr>
          <p:cNvPr id="6" name="Téglalap 5"/>
          <p:cNvSpPr/>
          <p:nvPr/>
        </p:nvSpPr>
        <p:spPr>
          <a:xfrm>
            <a:off x="0" y="4320000"/>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7224" r="13486" b="17026"/>
          <a:stretch/>
        </p:blipFill>
        <p:spPr bwMode="auto">
          <a:xfrm rot="20255875">
            <a:off x="2707574" y="3302796"/>
            <a:ext cx="5856579" cy="2502406"/>
          </a:xfrm>
          <a:prstGeom prst="rect">
            <a:avLst/>
          </a:prstGeom>
          <a:noFill/>
          <a:ln w="9525">
            <a:solidFill>
              <a:srgbClr val="AD6028"/>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980000" y="1260000"/>
            <a:ext cx="6840000" cy="1015663"/>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r>
              <a:rPr lang="hu-HU" sz="2000" b="1" i="1" dirty="0" smtClean="0"/>
              <a:t>Sajtócikk-bibliográfia</a:t>
            </a:r>
            <a:r>
              <a:rPr lang="hu-HU" sz="2000" b="1" dirty="0" smtClean="0"/>
              <a:t>: </a:t>
            </a:r>
            <a:r>
              <a:rPr lang="hu-HU" sz="2000" dirty="0" smtClean="0"/>
              <a:t>egy témakörről, különböző sajtótermékekben megjelent cikkeket gyűjti össze. </a:t>
            </a:r>
          </a:p>
          <a:p>
            <a:r>
              <a:rPr lang="hu-HU" sz="2000" dirty="0" smtClean="0"/>
              <a:t>(pl.</a:t>
            </a:r>
            <a:r>
              <a:rPr lang="hu-HU" sz="2000" b="1" dirty="0" smtClean="0"/>
              <a:t> </a:t>
            </a:r>
            <a:r>
              <a:rPr lang="hu-HU" sz="2000" b="1" dirty="0" err="1" smtClean="0"/>
              <a:t>Pressdok</a:t>
            </a:r>
            <a:r>
              <a:rPr lang="hu-HU" sz="2000" b="1" dirty="0" smtClean="0"/>
              <a:t> adatbázis</a:t>
            </a:r>
            <a:r>
              <a:rPr lang="hu-HU" sz="2000" dirty="0" smtClean="0"/>
              <a:t>)</a:t>
            </a:r>
            <a:endParaRPr lang="hu-HU" sz="2000" u="sng" dirty="0" smtClean="0"/>
          </a:p>
        </p:txBody>
      </p:sp>
      <p:sp>
        <p:nvSpPr>
          <p:cNvPr id="6" name="Szövegdoboz 5"/>
          <p:cNvSpPr txBox="1"/>
          <p:nvPr/>
        </p:nvSpPr>
        <p:spPr>
          <a:xfrm>
            <a:off x="899592" y="0"/>
            <a:ext cx="7560000" cy="984885"/>
          </a:xfrm>
          <a:prstGeom prst="rect">
            <a:avLst/>
          </a:prstGeom>
          <a:noFill/>
        </p:spPr>
        <p:txBody>
          <a:bodyPr wrap="square" rtlCol="0">
            <a:spAutoFit/>
          </a:bodyPr>
          <a:lstStyle/>
          <a:p>
            <a:pPr algn="ctr"/>
            <a:r>
              <a:rPr lang="hu-HU" sz="4000" b="1"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Sajtócikk bibliográfia</a:t>
            </a:r>
            <a:endPar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endParaRPr>
          </a:p>
          <a:p>
            <a:endParaRPr lang="hu-HU" dirty="0"/>
          </a:p>
        </p:txBody>
      </p:sp>
      <p:pic>
        <p:nvPicPr>
          <p:cNvPr id="8195" name="Picture 3">
            <a:hlinkClick r:id="rId3"/>
          </p:cNvPr>
          <p:cNvPicPr>
            <a:picLocks noChangeAspect="1" noChangeArrowheads="1"/>
          </p:cNvPicPr>
          <p:nvPr/>
        </p:nvPicPr>
        <p:blipFill>
          <a:blip r:embed="rId4" cstate="print"/>
          <a:srcRect t="10742" r="4785" b="10156"/>
          <a:stretch>
            <a:fillRect/>
          </a:stretch>
        </p:blipFill>
        <p:spPr bwMode="auto">
          <a:xfrm>
            <a:off x="1980000" y="2340000"/>
            <a:ext cx="6840000" cy="4261851"/>
          </a:xfrm>
          <a:prstGeom prst="rect">
            <a:avLst/>
          </a:prstGeom>
          <a:noFill/>
          <a:ln w="9525">
            <a:solidFill>
              <a:schemeClr val="accent6">
                <a:lumMod val="50000"/>
              </a:schemeClr>
            </a:solidFill>
            <a:miter lim="800000"/>
            <a:headEnd/>
            <a:tailEnd/>
          </a:ln>
        </p:spPr>
      </p:pic>
      <p:sp>
        <p:nvSpPr>
          <p:cNvPr id="7" name="Téglalap 6"/>
          <p:cNvSpPr/>
          <p:nvPr/>
        </p:nvSpPr>
        <p:spPr>
          <a:xfrm>
            <a:off x="0" y="4320000"/>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980000" y="1260000"/>
            <a:ext cx="6840000" cy="707886"/>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r>
              <a:rPr lang="hu-HU" sz="2000" b="1" i="1" dirty="0" err="1" smtClean="0"/>
              <a:t>Pressdok</a:t>
            </a:r>
            <a:r>
              <a:rPr lang="hu-HU" sz="2000" b="1" i="1" dirty="0" smtClean="0"/>
              <a:t> adatbázis</a:t>
            </a:r>
            <a:r>
              <a:rPr lang="hu-HU" sz="2000" b="1" dirty="0" smtClean="0"/>
              <a:t>: </a:t>
            </a:r>
            <a:r>
              <a:rPr lang="hu-HU" sz="2000" dirty="0" smtClean="0"/>
              <a:t>részlet a „Dalai Lámával” kapcsolatos cikkek listájáról</a:t>
            </a:r>
            <a:endParaRPr lang="hu-HU" sz="2000" u="sng" dirty="0" smtClean="0"/>
          </a:p>
        </p:txBody>
      </p:sp>
      <p:sp>
        <p:nvSpPr>
          <p:cNvPr id="6" name="Szövegdoboz 5"/>
          <p:cNvSpPr txBox="1"/>
          <p:nvPr/>
        </p:nvSpPr>
        <p:spPr>
          <a:xfrm>
            <a:off x="899592" y="0"/>
            <a:ext cx="7560000" cy="984885"/>
          </a:xfrm>
          <a:prstGeom prst="rect">
            <a:avLst/>
          </a:prstGeom>
          <a:noFill/>
        </p:spPr>
        <p:txBody>
          <a:bodyPr wrap="square" rtlCol="0">
            <a:spAutoFit/>
          </a:bodyPr>
          <a:lstStyle/>
          <a:p>
            <a:pPr algn="ctr"/>
            <a:r>
              <a:rPr lang="hu-HU" sz="4000" b="1"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Sajtócikk bibliográfia</a:t>
            </a:r>
            <a:endPar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endParaRPr>
          </a:p>
          <a:p>
            <a:endParaRPr lang="hu-HU" dirty="0"/>
          </a:p>
        </p:txBody>
      </p:sp>
      <p:sp>
        <p:nvSpPr>
          <p:cNvPr id="7" name="Téglalap 6"/>
          <p:cNvSpPr/>
          <p:nvPr/>
        </p:nvSpPr>
        <p:spPr>
          <a:xfrm>
            <a:off x="0" y="4320000"/>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2" t="20672" r="8871" b="15302"/>
          <a:stretch/>
        </p:blipFill>
        <p:spPr bwMode="auto">
          <a:xfrm>
            <a:off x="1980000" y="2492896"/>
            <a:ext cx="6840000" cy="2709357"/>
          </a:xfrm>
          <a:prstGeom prst="rect">
            <a:avLst/>
          </a:prstGeom>
          <a:noFill/>
          <a:ln w="9525">
            <a:solidFill>
              <a:srgbClr val="AD6028"/>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899592" y="0"/>
            <a:ext cx="7560000" cy="984885"/>
          </a:xfrm>
          <a:prstGeom prst="rect">
            <a:avLst/>
          </a:prstGeom>
          <a:noFill/>
        </p:spPr>
        <p:txBody>
          <a:bodyPr wrap="square" rtlCol="0">
            <a:spAutoFit/>
          </a:bodyPr>
          <a:lstStyle/>
          <a:p>
            <a:pPr algn="ctr"/>
            <a:r>
              <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Irodalomjegyzék? Bibliográfia?</a:t>
            </a:r>
          </a:p>
          <a:p>
            <a:endParaRPr lang="hu-HU" dirty="0"/>
          </a:p>
        </p:txBody>
      </p:sp>
      <p:sp>
        <p:nvSpPr>
          <p:cNvPr id="7" name="Szövegdoboz 6"/>
          <p:cNvSpPr txBox="1"/>
          <p:nvPr/>
        </p:nvSpPr>
        <p:spPr>
          <a:xfrm>
            <a:off x="1980000" y="1260000"/>
            <a:ext cx="6840000" cy="1631216"/>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r>
              <a:rPr lang="hu-HU" sz="2000" b="1" dirty="0" smtClean="0"/>
              <a:t>Irodalomjegyzék</a:t>
            </a:r>
            <a:r>
              <a:rPr lang="hu-HU" sz="2000" dirty="0" smtClean="0"/>
              <a:t>: egy mű írása során ténylegesen áttekintett és felhasznált irodalom.</a:t>
            </a:r>
          </a:p>
          <a:p>
            <a:r>
              <a:rPr lang="hu-HU" sz="2000" b="1" dirty="0" smtClean="0"/>
              <a:t>Bibliográfia</a:t>
            </a:r>
            <a:r>
              <a:rPr lang="hu-HU" sz="2000" dirty="0" smtClean="0"/>
              <a:t>: irodalomjegyzék, amelyben a szerző felsorolja a mű szempontjából releváns irodalmat. Minden ismeretterjesztő, szak- és tudományos munkának elengedhetetlen része!</a:t>
            </a:r>
          </a:p>
        </p:txBody>
      </p:sp>
      <p:sp>
        <p:nvSpPr>
          <p:cNvPr id="5" name="Téglalap 4"/>
          <p:cNvSpPr/>
          <p:nvPr/>
        </p:nvSpPr>
        <p:spPr>
          <a:xfrm>
            <a:off x="0" y="4797152"/>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027" name="Picture 3">
            <a:hlinkClick r:id="rId3"/>
          </p:cNvPr>
          <p:cNvPicPr>
            <a:picLocks noChangeAspect="1" noChangeArrowheads="1"/>
          </p:cNvPicPr>
          <p:nvPr/>
        </p:nvPicPr>
        <p:blipFill>
          <a:blip r:embed="rId4" cstate="print"/>
          <a:srcRect l="21150" t="13680" r="37001" b="7841"/>
          <a:stretch>
            <a:fillRect/>
          </a:stretch>
        </p:blipFill>
        <p:spPr bwMode="auto">
          <a:xfrm>
            <a:off x="1980000" y="3060000"/>
            <a:ext cx="3071559" cy="3600000"/>
          </a:xfrm>
          <a:prstGeom prst="rect">
            <a:avLst/>
          </a:prstGeom>
          <a:noFill/>
          <a:ln w="9525">
            <a:solidFill>
              <a:schemeClr val="accent6">
                <a:lumMod val="50000"/>
              </a:schemeClr>
            </a:solidFill>
            <a:miter lim="800000"/>
            <a:headEnd/>
            <a:tailEnd/>
          </a:ln>
        </p:spPr>
      </p:pic>
      <p:pic>
        <p:nvPicPr>
          <p:cNvPr id="1028" name="Picture 4">
            <a:hlinkClick r:id="rId5"/>
          </p:cNvPr>
          <p:cNvPicPr>
            <a:picLocks noChangeAspect="1" noChangeArrowheads="1"/>
          </p:cNvPicPr>
          <p:nvPr/>
        </p:nvPicPr>
        <p:blipFill>
          <a:blip r:embed="rId6" cstate="print"/>
          <a:srcRect l="25650" t="10800" r="27551" b="4961"/>
          <a:stretch>
            <a:fillRect/>
          </a:stretch>
        </p:blipFill>
        <p:spPr bwMode="auto">
          <a:xfrm>
            <a:off x="5620472" y="3060000"/>
            <a:ext cx="3200000" cy="3600000"/>
          </a:xfrm>
          <a:prstGeom prst="rect">
            <a:avLst/>
          </a:prstGeom>
          <a:noFill/>
          <a:ln w="9525">
            <a:solidFill>
              <a:schemeClr val="accent6">
                <a:lumMod val="50000"/>
              </a:schemeClr>
            </a:solid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églalap 21"/>
          <p:cNvSpPr/>
          <p:nvPr/>
        </p:nvSpPr>
        <p:spPr>
          <a:xfrm>
            <a:off x="3589799" y="0"/>
            <a:ext cx="2180405" cy="707886"/>
          </a:xfrm>
          <a:prstGeom prst="rect">
            <a:avLst/>
          </a:prstGeom>
          <a:noFill/>
        </p:spPr>
        <p:txBody>
          <a:bodyPr wrap="none" lIns="91440" tIns="45720" rIns="91440" bIns="45720">
            <a:spAutoFit/>
          </a:bodyPr>
          <a:lstStyle/>
          <a:p>
            <a:pPr algn="ctr"/>
            <a:r>
              <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Tudja-e</a:t>
            </a:r>
            <a:r>
              <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a:t>
            </a:r>
            <a:endParaRPr lang="hu-HU" sz="4000" b="1" dirty="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endParaRPr>
          </a:p>
        </p:txBody>
      </p:sp>
      <p:sp>
        <p:nvSpPr>
          <p:cNvPr id="5" name="Szövegdoboz 4"/>
          <p:cNvSpPr txBox="1"/>
          <p:nvPr/>
        </p:nvSpPr>
        <p:spPr>
          <a:xfrm>
            <a:off x="1980000" y="1764099"/>
            <a:ext cx="6840000" cy="4401205"/>
          </a:xfrm>
          <a:prstGeom prst="rect">
            <a:avLst/>
          </a:prstGeom>
          <a:solidFill>
            <a:schemeClr val="accent6">
              <a:lumMod val="50000"/>
              <a:alpha val="35000"/>
            </a:schemeClr>
          </a:solidFill>
          <a:ln>
            <a:solidFill>
              <a:schemeClr val="accent6">
                <a:lumMod val="50000"/>
              </a:schemeClr>
            </a:solidFill>
          </a:ln>
        </p:spPr>
        <p:txBody>
          <a:bodyPr wrap="square" rtlCol="0">
            <a:spAutoFit/>
          </a:bodyPr>
          <a:lstStyle/>
          <a:p>
            <a:pPr marL="342900" indent="-342900">
              <a:buAutoNum type="arabicPeriod"/>
            </a:pPr>
            <a:r>
              <a:rPr lang="hu-HU" sz="2000" dirty="0" smtClean="0"/>
              <a:t>Mit jelent a bibliográfia szó?</a:t>
            </a:r>
          </a:p>
          <a:p>
            <a:pPr marL="342900" indent="-342900">
              <a:buAutoNum type="arabicPeriod"/>
            </a:pPr>
            <a:r>
              <a:rPr lang="hu-HU" sz="2000" dirty="0" smtClean="0"/>
              <a:t>Milyen funkciói vannak a bibliográfiának?</a:t>
            </a:r>
          </a:p>
          <a:p>
            <a:pPr marL="342900" indent="-342900">
              <a:buAutoNum type="arabicPeriod"/>
            </a:pPr>
            <a:r>
              <a:rPr lang="hu-HU" sz="2000" dirty="0" smtClean="0"/>
              <a:t>Mi az azonosító funkció lényege? Mondjon példát más tudomány azonosító eljárására! (Ld. a dia jegyzet oldalát!)</a:t>
            </a:r>
          </a:p>
          <a:p>
            <a:pPr marL="342900" indent="-342900">
              <a:buAutoNum type="arabicPeriod"/>
            </a:pPr>
            <a:r>
              <a:rPr lang="hu-HU" sz="2000" dirty="0" smtClean="0"/>
              <a:t>Soroljon fel néhány bibliográfia típust!</a:t>
            </a:r>
          </a:p>
          <a:p>
            <a:pPr marL="342900" indent="-342900">
              <a:buAutoNum type="arabicPeriod"/>
            </a:pPr>
            <a:r>
              <a:rPr lang="hu-HU" sz="2000" dirty="0" smtClean="0"/>
              <a:t>Nevezzen meg történelmi, irodalmi eseményeket az első bibliográfia keletkezésének korából! </a:t>
            </a:r>
          </a:p>
          <a:p>
            <a:pPr marL="342900" indent="-342900">
              <a:buAutoNum type="arabicPeriod"/>
            </a:pPr>
            <a:r>
              <a:rPr lang="hu-HU" sz="2000" dirty="0" smtClean="0"/>
              <a:t>Mit tartalmaz a Magyar Nemzeti Bibliográfia?</a:t>
            </a:r>
          </a:p>
          <a:p>
            <a:pPr marL="342900" indent="-342900">
              <a:buAutoNum type="arabicPeriod"/>
            </a:pPr>
            <a:r>
              <a:rPr lang="hu-HU" sz="2000" dirty="0" smtClean="0"/>
              <a:t>Mire jó a </a:t>
            </a:r>
            <a:r>
              <a:rPr lang="hu-HU" sz="2000" dirty="0" err="1" smtClean="0"/>
              <a:t>biobibliográfia</a:t>
            </a:r>
            <a:r>
              <a:rPr lang="hu-HU" sz="2000" dirty="0" smtClean="0"/>
              <a:t>?</a:t>
            </a:r>
          </a:p>
          <a:p>
            <a:pPr marL="342900" indent="-342900">
              <a:buAutoNum type="arabicPeriod"/>
            </a:pPr>
            <a:r>
              <a:rPr lang="hu-HU" sz="2000" dirty="0" smtClean="0"/>
              <a:t>Mit nevezünk </a:t>
            </a:r>
            <a:r>
              <a:rPr lang="hu-HU" sz="2000" dirty="0" err="1" smtClean="0"/>
              <a:t>diszkográfiának</a:t>
            </a:r>
            <a:r>
              <a:rPr lang="hu-HU" sz="2000" dirty="0" smtClean="0"/>
              <a:t>?</a:t>
            </a:r>
          </a:p>
          <a:p>
            <a:pPr marL="342900" indent="-342900">
              <a:buAutoNum type="arabicPeriod"/>
            </a:pPr>
            <a:r>
              <a:rPr lang="hu-HU" sz="2000" dirty="0" smtClean="0"/>
              <a:t>Mi a neve annak a sajtócikk-bibliográfiának, amelynek segítségével kikeresheti, hogy miről írtak a napilapok a születésekor?</a:t>
            </a:r>
          </a:p>
          <a:p>
            <a:pPr marL="342900" indent="-342900">
              <a:buAutoNum type="arabicPeriod"/>
            </a:pPr>
            <a:r>
              <a:rPr lang="hu-HU" sz="2000" dirty="0" smtClean="0"/>
              <a:t>Mi a különbség az irodalomjegyzék és a bibliográfia között?</a:t>
            </a:r>
            <a:endParaRPr lang="hu-HU" dirty="0"/>
          </a:p>
        </p:txBody>
      </p:sp>
      <p:sp>
        <p:nvSpPr>
          <p:cNvPr id="7" name="Téglalap 6"/>
          <p:cNvSpPr/>
          <p:nvPr/>
        </p:nvSpPr>
        <p:spPr>
          <a:xfrm>
            <a:off x="0" y="5400000"/>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zövegdoboz 7"/>
          <p:cNvSpPr txBox="1"/>
          <p:nvPr/>
        </p:nvSpPr>
        <p:spPr>
          <a:xfrm>
            <a:off x="1980000" y="1260000"/>
            <a:ext cx="7020000" cy="5324535"/>
          </a:xfrm>
          <a:prstGeom prst="rect">
            <a:avLst/>
          </a:prstGeom>
          <a:solidFill>
            <a:schemeClr val="accent6">
              <a:lumMod val="50000"/>
              <a:alpha val="35000"/>
            </a:schemeClr>
          </a:solidFill>
        </p:spPr>
        <p:txBody>
          <a:bodyPr wrap="square" rtlCol="0">
            <a:spAutoFit/>
          </a:bodyPr>
          <a:lstStyle/>
          <a:p>
            <a:r>
              <a:rPr lang="hu-HU" sz="2000" b="1" dirty="0" smtClean="0"/>
              <a:t>Számbavétel:</a:t>
            </a:r>
            <a:r>
              <a:rPr lang="hu-HU" sz="2000" dirty="0" smtClean="0"/>
              <a:t>  törekvés arra, hogy a világon bárhol, bármilyen hordozón rögzített információ, ill. az információt tartalmazó dokumentum ne vesszen el.</a:t>
            </a:r>
          </a:p>
          <a:p>
            <a:endParaRPr lang="hu-HU" sz="2000" dirty="0" smtClean="0"/>
          </a:p>
          <a:p>
            <a:r>
              <a:rPr lang="hu-HU" sz="2000" b="1" dirty="0" smtClean="0"/>
              <a:t>Azonosítás</a:t>
            </a:r>
            <a:r>
              <a:rPr lang="hu-HU" sz="2000" dirty="0" smtClean="0"/>
              <a:t>:  a dokumentumokról szóló, egységes, géppel is olvasható leírások nemzetközi bibliográfia szabványok alapján készülnek, biztosítva a minden kétséget kizáró azonosítást.</a:t>
            </a:r>
          </a:p>
          <a:p>
            <a:endParaRPr lang="hu-HU" sz="2000" dirty="0" smtClean="0"/>
          </a:p>
          <a:p>
            <a:r>
              <a:rPr lang="hu-HU" sz="2000" b="1" dirty="0" smtClean="0"/>
              <a:t>Rendszerezés-informálás</a:t>
            </a:r>
            <a:r>
              <a:rPr lang="hu-HU" sz="2000" dirty="0" smtClean="0"/>
              <a:t>:  az egyedi tételeket összeköti a rendszerezés, az a cél, amely a bibliográfia egészét mutatja, ugyanakkor az egyes tételek  egyedi információi is visszakereshetők.</a:t>
            </a:r>
          </a:p>
          <a:p>
            <a:endParaRPr lang="hu-HU" sz="2000" dirty="0" smtClean="0"/>
          </a:p>
          <a:p>
            <a:r>
              <a:rPr lang="hu-HU" sz="2000" b="1" dirty="0" smtClean="0"/>
              <a:t>Reprezentatív funkció</a:t>
            </a:r>
            <a:r>
              <a:rPr lang="hu-HU" sz="2000" dirty="0" smtClean="0"/>
              <a:t>: kutatóintézetek, felsőoktatási intézmények, alkotó közösségek, szellemi műhelyek, alkotó tudósok, művészek törekvése, hogy bemutassák magukat, szellemi teljesítményüket, alkotásaikat.  </a:t>
            </a:r>
            <a:endParaRPr lang="hu-HU" dirty="0"/>
          </a:p>
        </p:txBody>
      </p:sp>
      <p:sp>
        <p:nvSpPr>
          <p:cNvPr id="4" name="Szövegdoboz 3"/>
          <p:cNvSpPr txBox="1"/>
          <p:nvPr/>
        </p:nvSpPr>
        <p:spPr>
          <a:xfrm>
            <a:off x="899592" y="0"/>
            <a:ext cx="7560000" cy="984885"/>
          </a:xfrm>
          <a:prstGeom prst="rect">
            <a:avLst/>
          </a:prstGeom>
          <a:noFill/>
        </p:spPr>
        <p:txBody>
          <a:bodyPr wrap="square" rtlCol="0">
            <a:spAutoFit/>
          </a:bodyPr>
          <a:lstStyle/>
          <a:p>
            <a:pPr algn="ctr"/>
            <a:r>
              <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Bibliográfiák funkciói</a:t>
            </a:r>
          </a:p>
          <a:p>
            <a:endParaRPr lang="hu-HU" dirty="0"/>
          </a:p>
        </p:txBody>
      </p:sp>
      <p:sp>
        <p:nvSpPr>
          <p:cNvPr id="6" name="Téglalap 5"/>
          <p:cNvSpPr/>
          <p:nvPr/>
        </p:nvSpPr>
        <p:spPr>
          <a:xfrm>
            <a:off x="0" y="2168912"/>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zövegdoboz 7"/>
          <p:cNvSpPr txBox="1"/>
          <p:nvPr/>
        </p:nvSpPr>
        <p:spPr>
          <a:xfrm>
            <a:off x="1980000" y="1260000"/>
            <a:ext cx="7020000" cy="5355312"/>
          </a:xfrm>
          <a:prstGeom prst="rect">
            <a:avLst/>
          </a:prstGeom>
          <a:solidFill>
            <a:schemeClr val="accent6">
              <a:lumMod val="50000"/>
              <a:alpha val="35000"/>
            </a:schemeClr>
          </a:solidFill>
        </p:spPr>
        <p:txBody>
          <a:bodyPr wrap="square" rtlCol="0">
            <a:spAutoFit/>
          </a:bodyPr>
          <a:lstStyle/>
          <a:p>
            <a:r>
              <a:rPr lang="hu-HU" b="1" dirty="0" smtClean="0"/>
              <a:t>Tartalom</a:t>
            </a:r>
            <a:r>
              <a:rPr lang="hu-HU" dirty="0" smtClean="0"/>
              <a:t> szerint: </a:t>
            </a:r>
            <a:r>
              <a:rPr lang="hu-HU" i="1" dirty="0" smtClean="0"/>
              <a:t>általános,</a:t>
            </a:r>
            <a:r>
              <a:rPr lang="hu-HU" dirty="0" smtClean="0"/>
              <a:t> </a:t>
            </a:r>
            <a:r>
              <a:rPr lang="hu-HU" i="1" dirty="0" smtClean="0"/>
              <a:t>tematikus;</a:t>
            </a:r>
          </a:p>
          <a:p>
            <a:r>
              <a:rPr lang="hu-HU" b="1" dirty="0" smtClean="0"/>
              <a:t>Dokumentumfajták</a:t>
            </a:r>
            <a:r>
              <a:rPr lang="hu-HU" dirty="0" smtClean="0"/>
              <a:t> szerint: </a:t>
            </a:r>
            <a:r>
              <a:rPr lang="hu-HU" i="1" dirty="0" smtClean="0"/>
              <a:t>vegyes (</a:t>
            </a:r>
            <a:r>
              <a:rPr lang="hu-HU" dirty="0" smtClean="0"/>
              <a:t>több dokumentum típus), </a:t>
            </a:r>
            <a:r>
              <a:rPr lang="hu-HU" i="1" dirty="0" smtClean="0"/>
              <a:t>egyetlen típus;</a:t>
            </a:r>
          </a:p>
          <a:p>
            <a:r>
              <a:rPr lang="hu-HU" b="1" dirty="0" smtClean="0"/>
              <a:t>Formai jegyek</a:t>
            </a:r>
            <a:r>
              <a:rPr lang="hu-HU" i="1" dirty="0" smtClean="0"/>
              <a:t> </a:t>
            </a:r>
            <a:r>
              <a:rPr lang="hu-HU" dirty="0" smtClean="0"/>
              <a:t>szerint</a:t>
            </a:r>
            <a:r>
              <a:rPr lang="hu-HU" i="1" dirty="0" smtClean="0"/>
              <a:t>: könyv, szabadlapos (katalógus), cédula, mikrofilm;</a:t>
            </a:r>
          </a:p>
          <a:p>
            <a:endParaRPr lang="hu-HU" b="1" dirty="0" smtClean="0"/>
          </a:p>
          <a:p>
            <a:r>
              <a:rPr lang="hu-HU" b="1" dirty="0" smtClean="0"/>
              <a:t>Földrajzi határok</a:t>
            </a:r>
            <a:r>
              <a:rPr lang="hu-HU" dirty="0" smtClean="0"/>
              <a:t> szerint: </a:t>
            </a:r>
            <a:r>
              <a:rPr lang="hu-HU" i="1" dirty="0" smtClean="0"/>
              <a:t>egyetemes</a:t>
            </a:r>
            <a:r>
              <a:rPr lang="hu-HU" dirty="0" smtClean="0"/>
              <a:t>, </a:t>
            </a:r>
            <a:r>
              <a:rPr lang="hu-HU" i="1" dirty="0" smtClean="0"/>
              <a:t>regionális</a:t>
            </a:r>
            <a:r>
              <a:rPr lang="hu-HU" dirty="0" smtClean="0"/>
              <a:t>, </a:t>
            </a:r>
            <a:r>
              <a:rPr lang="hu-HU" i="1" dirty="0" smtClean="0"/>
              <a:t>nemzeti</a:t>
            </a:r>
            <a:r>
              <a:rPr lang="hu-HU" dirty="0" smtClean="0"/>
              <a:t>, </a:t>
            </a:r>
            <a:r>
              <a:rPr lang="hu-HU" i="1" dirty="0" smtClean="0"/>
              <a:t>helyi;</a:t>
            </a:r>
          </a:p>
          <a:p>
            <a:r>
              <a:rPr lang="hu-HU" b="1" dirty="0" smtClean="0"/>
              <a:t>Nyelv</a:t>
            </a:r>
            <a:r>
              <a:rPr lang="hu-HU" dirty="0" smtClean="0"/>
              <a:t> szerint: </a:t>
            </a:r>
            <a:r>
              <a:rPr lang="hu-HU" i="1" dirty="0" smtClean="0"/>
              <a:t>egyetemes</a:t>
            </a:r>
            <a:r>
              <a:rPr lang="hu-HU" dirty="0" smtClean="0"/>
              <a:t>, </a:t>
            </a:r>
            <a:r>
              <a:rPr lang="hu-HU" i="1" dirty="0" smtClean="0"/>
              <a:t>nemzeti</a:t>
            </a:r>
            <a:r>
              <a:rPr lang="hu-HU" dirty="0" smtClean="0"/>
              <a:t>, </a:t>
            </a:r>
            <a:r>
              <a:rPr lang="hu-HU" i="1" dirty="0" smtClean="0"/>
              <a:t>két</a:t>
            </a:r>
            <a:r>
              <a:rPr lang="hu-HU" dirty="0" smtClean="0"/>
              <a:t>- vagy </a:t>
            </a:r>
            <a:r>
              <a:rPr lang="hu-HU" i="1" dirty="0" smtClean="0"/>
              <a:t>több nyelvű;</a:t>
            </a:r>
          </a:p>
          <a:p>
            <a:endParaRPr lang="hu-HU" b="1" dirty="0" smtClean="0"/>
          </a:p>
          <a:p>
            <a:r>
              <a:rPr lang="hu-HU" b="1" dirty="0" smtClean="0"/>
              <a:t>Kronológia</a:t>
            </a:r>
            <a:r>
              <a:rPr lang="hu-HU" dirty="0" smtClean="0"/>
              <a:t> szerint: </a:t>
            </a:r>
            <a:r>
              <a:rPr lang="hu-HU" i="1" dirty="0" smtClean="0"/>
              <a:t>retrospektív</a:t>
            </a:r>
            <a:r>
              <a:rPr lang="hu-HU" dirty="0" smtClean="0"/>
              <a:t> (visszatekintő), </a:t>
            </a:r>
            <a:r>
              <a:rPr lang="hu-HU" i="1" dirty="0" smtClean="0"/>
              <a:t>kurrens</a:t>
            </a:r>
            <a:r>
              <a:rPr lang="hu-HU" dirty="0" smtClean="0"/>
              <a:t> (egyidejű, folyamatos), </a:t>
            </a:r>
            <a:r>
              <a:rPr lang="hu-HU" i="1" dirty="0" smtClean="0"/>
              <a:t>perspektivikus</a:t>
            </a:r>
            <a:r>
              <a:rPr lang="hu-HU" dirty="0" smtClean="0"/>
              <a:t> (előretekintő);</a:t>
            </a:r>
          </a:p>
          <a:p>
            <a:endParaRPr lang="hu-HU" b="1" dirty="0" smtClean="0"/>
          </a:p>
          <a:p>
            <a:r>
              <a:rPr lang="hu-HU" b="1" dirty="0" smtClean="0"/>
              <a:t>Feltárt anyag köre </a:t>
            </a:r>
            <a:r>
              <a:rPr lang="hu-HU" dirty="0" smtClean="0"/>
              <a:t>szerint: </a:t>
            </a:r>
            <a:r>
              <a:rPr lang="hu-HU" i="1" dirty="0" smtClean="0"/>
              <a:t>teljességre törekvő </a:t>
            </a:r>
            <a:r>
              <a:rPr lang="hu-HU" dirty="0" smtClean="0"/>
              <a:t>vagy </a:t>
            </a:r>
            <a:r>
              <a:rPr lang="hu-HU" i="1" dirty="0" smtClean="0"/>
              <a:t>válogató</a:t>
            </a:r>
            <a:r>
              <a:rPr lang="hu-HU" dirty="0" smtClean="0"/>
              <a:t> </a:t>
            </a:r>
            <a:br>
              <a:rPr lang="hu-HU" dirty="0" smtClean="0"/>
            </a:br>
            <a:r>
              <a:rPr lang="hu-HU" dirty="0" smtClean="0"/>
              <a:t>(pl. színvonal, politikai szándék, hozzáférhetőség);</a:t>
            </a:r>
          </a:p>
          <a:p>
            <a:endParaRPr lang="hu-HU" b="1" dirty="0" smtClean="0"/>
          </a:p>
          <a:p>
            <a:r>
              <a:rPr lang="hu-HU" b="1" dirty="0" smtClean="0"/>
              <a:t>Szolgáltatások orientációja </a:t>
            </a:r>
            <a:r>
              <a:rPr lang="hu-HU" dirty="0" smtClean="0"/>
              <a:t>szerint: </a:t>
            </a:r>
            <a:r>
              <a:rPr lang="hu-HU" i="1" dirty="0" smtClean="0"/>
              <a:t>dokumentum</a:t>
            </a:r>
            <a:r>
              <a:rPr lang="hu-HU" dirty="0" smtClean="0"/>
              <a:t>-, </a:t>
            </a:r>
            <a:r>
              <a:rPr lang="hu-HU" i="1" dirty="0" smtClean="0"/>
              <a:t>tudomány</a:t>
            </a:r>
            <a:r>
              <a:rPr lang="hu-HU" dirty="0" smtClean="0"/>
              <a:t>- vagy  </a:t>
            </a:r>
            <a:r>
              <a:rPr lang="hu-HU" i="1" dirty="0" smtClean="0"/>
              <a:t>felhasználó</a:t>
            </a:r>
            <a:r>
              <a:rPr lang="hu-HU" dirty="0" smtClean="0"/>
              <a:t> orientált;</a:t>
            </a:r>
          </a:p>
          <a:p>
            <a:endParaRPr lang="hu-HU" b="1" dirty="0" smtClean="0"/>
          </a:p>
          <a:p>
            <a:r>
              <a:rPr lang="hu-HU" b="1" dirty="0" smtClean="0"/>
              <a:t>Leírás módja</a:t>
            </a:r>
            <a:r>
              <a:rPr lang="hu-HU" dirty="0" smtClean="0"/>
              <a:t> szerint: </a:t>
            </a:r>
            <a:r>
              <a:rPr lang="hu-HU" i="1" dirty="0" smtClean="0"/>
              <a:t>elsődleges</a:t>
            </a:r>
            <a:r>
              <a:rPr lang="hu-HU" dirty="0" smtClean="0"/>
              <a:t> (a leírás kézbevétel alapján történik), </a:t>
            </a:r>
            <a:r>
              <a:rPr lang="hu-HU" i="1" dirty="0" smtClean="0"/>
              <a:t>szekunder</a:t>
            </a:r>
            <a:r>
              <a:rPr lang="hu-HU" dirty="0" smtClean="0"/>
              <a:t> (a leírás más források alapján készül).</a:t>
            </a:r>
            <a:endParaRPr lang="hu-HU" sz="2000" dirty="0"/>
          </a:p>
        </p:txBody>
      </p:sp>
      <p:sp>
        <p:nvSpPr>
          <p:cNvPr id="3" name="Szövegdoboz 2"/>
          <p:cNvSpPr txBox="1"/>
          <p:nvPr/>
        </p:nvSpPr>
        <p:spPr>
          <a:xfrm>
            <a:off x="899592" y="0"/>
            <a:ext cx="7560000" cy="984885"/>
          </a:xfrm>
          <a:prstGeom prst="rect">
            <a:avLst/>
          </a:prstGeom>
          <a:noFill/>
        </p:spPr>
        <p:txBody>
          <a:bodyPr wrap="square" rtlCol="0">
            <a:spAutoFit/>
          </a:bodyPr>
          <a:lstStyle/>
          <a:p>
            <a:pPr algn="ctr"/>
            <a:r>
              <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Bibliográfiák típusai</a:t>
            </a:r>
          </a:p>
          <a:p>
            <a:endParaRPr lang="hu-HU" dirty="0"/>
          </a:p>
        </p:txBody>
      </p:sp>
      <p:sp>
        <p:nvSpPr>
          <p:cNvPr id="5" name="Téglalap 4"/>
          <p:cNvSpPr/>
          <p:nvPr/>
        </p:nvSpPr>
        <p:spPr>
          <a:xfrm>
            <a:off x="0" y="2636912"/>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899592" y="0"/>
            <a:ext cx="7560000" cy="984885"/>
          </a:xfrm>
          <a:prstGeom prst="rect">
            <a:avLst/>
          </a:prstGeom>
          <a:noFill/>
        </p:spPr>
        <p:txBody>
          <a:bodyPr wrap="square" rtlCol="0">
            <a:spAutoFit/>
          </a:bodyPr>
          <a:lstStyle/>
          <a:p>
            <a:pPr algn="ctr"/>
            <a:r>
              <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A bibliográfia kialakulása</a:t>
            </a:r>
          </a:p>
          <a:p>
            <a:endParaRPr lang="hu-HU" dirty="0"/>
          </a:p>
        </p:txBody>
      </p:sp>
      <p:pic>
        <p:nvPicPr>
          <p:cNvPr id="43010" name="Picture 2" descr="Fájl:Gessner Conrad 1516-1565.jpg">
            <a:hlinkClick r:id="rId3"/>
          </p:cNvPr>
          <p:cNvPicPr>
            <a:picLocks noChangeAspect="1" noChangeArrowheads="1"/>
          </p:cNvPicPr>
          <p:nvPr/>
        </p:nvPicPr>
        <p:blipFill>
          <a:blip r:embed="rId4" cstate="print"/>
          <a:srcRect/>
          <a:stretch>
            <a:fillRect/>
          </a:stretch>
        </p:blipFill>
        <p:spPr bwMode="auto">
          <a:xfrm>
            <a:off x="5220072" y="1244192"/>
            <a:ext cx="3865274" cy="4129024"/>
          </a:xfrm>
          <a:prstGeom prst="rect">
            <a:avLst/>
          </a:prstGeom>
          <a:noFill/>
          <a:ln>
            <a:solidFill>
              <a:schemeClr val="accent6">
                <a:lumMod val="50000"/>
              </a:schemeClr>
            </a:solidFill>
          </a:ln>
        </p:spPr>
      </p:pic>
      <p:sp>
        <p:nvSpPr>
          <p:cNvPr id="6" name="Szövegdoboz 5"/>
          <p:cNvSpPr txBox="1"/>
          <p:nvPr/>
        </p:nvSpPr>
        <p:spPr>
          <a:xfrm>
            <a:off x="1835696" y="2708920"/>
            <a:ext cx="4248472" cy="3785652"/>
          </a:xfrm>
          <a:prstGeom prst="rect">
            <a:avLst/>
          </a:prstGeom>
          <a:solidFill>
            <a:schemeClr val="accent6">
              <a:lumMod val="50000"/>
              <a:alpha val="35000"/>
            </a:schemeClr>
          </a:solidFill>
          <a:ln>
            <a:solidFill>
              <a:schemeClr val="accent6">
                <a:lumMod val="50000"/>
              </a:schemeClr>
            </a:solidFill>
          </a:ln>
        </p:spPr>
        <p:txBody>
          <a:bodyPr wrap="square" rtlCol="0">
            <a:spAutoFit/>
          </a:bodyPr>
          <a:lstStyle/>
          <a:p>
            <a:r>
              <a:rPr lang="hu-HU" sz="2000" dirty="0" smtClean="0"/>
              <a:t>A 16. század elején kb. 40 ezerre becsülték a művek számát. </a:t>
            </a:r>
          </a:p>
          <a:p>
            <a:endParaRPr lang="hu-HU" sz="2000" dirty="0" smtClean="0"/>
          </a:p>
          <a:p>
            <a:r>
              <a:rPr lang="hu-HU" sz="2000" dirty="0" smtClean="0"/>
              <a:t>Az első általános egyetemes bibliográfia </a:t>
            </a:r>
            <a:r>
              <a:rPr lang="hu-HU" sz="2000" b="1" dirty="0" smtClean="0"/>
              <a:t>Konrad </a:t>
            </a:r>
            <a:r>
              <a:rPr lang="hu-HU" sz="2000" b="1" dirty="0" err="1" smtClean="0"/>
              <a:t>Gessner</a:t>
            </a:r>
            <a:r>
              <a:rPr lang="hu-HU" sz="2000" b="1" dirty="0" smtClean="0"/>
              <a:t>  </a:t>
            </a:r>
            <a:r>
              <a:rPr lang="hu-HU" sz="2000" dirty="0" smtClean="0"/>
              <a:t>természettudós, humanista nevéhez fűződik.</a:t>
            </a:r>
          </a:p>
          <a:p>
            <a:r>
              <a:rPr lang="hu-HU" sz="2000" dirty="0" smtClean="0"/>
              <a:t>Ő a bibliográfia „atyja.” </a:t>
            </a:r>
            <a:br>
              <a:rPr lang="hu-HU" sz="2000" dirty="0" smtClean="0"/>
            </a:br>
            <a:endParaRPr lang="hu-HU" sz="2000" dirty="0" smtClean="0"/>
          </a:p>
          <a:p>
            <a:r>
              <a:rPr lang="hu-HU" sz="2000" dirty="0" smtClean="0"/>
              <a:t> </a:t>
            </a:r>
            <a:r>
              <a:rPr lang="hu-HU" sz="2000" dirty="0" err="1" smtClean="0"/>
              <a:t>Gessner</a:t>
            </a:r>
            <a:r>
              <a:rPr lang="hu-HU" sz="2000" dirty="0" smtClean="0"/>
              <a:t> 15.000 művet és 3000 szerzőt regisztrált </a:t>
            </a:r>
            <a:r>
              <a:rPr lang="hu-HU" sz="2000" b="1" dirty="0" err="1" smtClean="0"/>
              <a:t>Bibliotheca</a:t>
            </a:r>
            <a:r>
              <a:rPr lang="hu-HU" sz="2000" b="1" dirty="0" smtClean="0"/>
              <a:t> </a:t>
            </a:r>
            <a:r>
              <a:rPr lang="hu-HU" sz="2000" b="1" dirty="0" err="1" smtClean="0"/>
              <a:t>Universalis</a:t>
            </a:r>
            <a:r>
              <a:rPr lang="hu-HU" sz="2000" dirty="0" err="1" smtClean="0"/>
              <a:t>-ában</a:t>
            </a:r>
            <a:r>
              <a:rPr lang="hu-HU" sz="2000" dirty="0" smtClean="0"/>
              <a:t> (1545-1555).</a:t>
            </a:r>
            <a:endParaRPr lang="hu-HU" sz="2000" dirty="0"/>
          </a:p>
        </p:txBody>
      </p:sp>
      <p:sp>
        <p:nvSpPr>
          <p:cNvPr id="7" name="Téglalap 6"/>
          <p:cNvSpPr/>
          <p:nvPr/>
        </p:nvSpPr>
        <p:spPr>
          <a:xfrm>
            <a:off x="0" y="3105016"/>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zövegdoboz 7"/>
          <p:cNvSpPr txBox="1"/>
          <p:nvPr/>
        </p:nvSpPr>
        <p:spPr>
          <a:xfrm>
            <a:off x="899592" y="0"/>
            <a:ext cx="7560000" cy="984885"/>
          </a:xfrm>
          <a:prstGeom prst="rect">
            <a:avLst/>
          </a:prstGeom>
          <a:noFill/>
        </p:spPr>
        <p:txBody>
          <a:bodyPr wrap="square" rtlCol="0">
            <a:spAutoFit/>
          </a:bodyPr>
          <a:lstStyle/>
          <a:p>
            <a:pPr algn="ctr"/>
            <a:r>
              <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Bibliográfiák kialakulása</a:t>
            </a:r>
          </a:p>
          <a:p>
            <a:endParaRPr lang="hu-HU" dirty="0"/>
          </a:p>
        </p:txBody>
      </p:sp>
      <p:pic>
        <p:nvPicPr>
          <p:cNvPr id="2050" name="Picture 2"/>
          <p:cNvPicPr>
            <a:picLocks noChangeAspect="1" noChangeArrowheads="1"/>
          </p:cNvPicPr>
          <p:nvPr/>
        </p:nvPicPr>
        <p:blipFill>
          <a:blip r:embed="rId3" cstate="print"/>
          <a:srcRect l="13916" t="35370" r="23828" b="10156"/>
          <a:stretch>
            <a:fillRect/>
          </a:stretch>
        </p:blipFill>
        <p:spPr bwMode="auto">
          <a:xfrm>
            <a:off x="1980000" y="1980000"/>
            <a:ext cx="6840000" cy="4488750"/>
          </a:xfrm>
          <a:prstGeom prst="rect">
            <a:avLst/>
          </a:prstGeom>
          <a:noFill/>
          <a:ln w="9525">
            <a:solidFill>
              <a:schemeClr val="accent6">
                <a:lumMod val="50000"/>
              </a:schemeClr>
            </a:solidFill>
            <a:miter lim="800000"/>
            <a:headEnd/>
            <a:tailEnd/>
          </a:ln>
        </p:spPr>
      </p:pic>
      <p:sp>
        <p:nvSpPr>
          <p:cNvPr id="9" name="Szövegdoboz 8"/>
          <p:cNvSpPr txBox="1"/>
          <p:nvPr/>
        </p:nvSpPr>
        <p:spPr>
          <a:xfrm>
            <a:off x="1980000" y="1188000"/>
            <a:ext cx="6840000" cy="707886"/>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r>
              <a:rPr lang="hu-HU" sz="2000" b="1" i="1" dirty="0" smtClean="0"/>
              <a:t>Tiltott könyvek listája, Róma, 1559.</a:t>
            </a:r>
            <a:r>
              <a:rPr lang="hu-HU" sz="2000" b="1" dirty="0" smtClean="0"/>
              <a:t/>
            </a:r>
            <a:br>
              <a:rPr lang="hu-HU" sz="2000" b="1" dirty="0" smtClean="0"/>
            </a:br>
            <a:r>
              <a:rPr lang="hu-HU" sz="2000" dirty="0" smtClean="0"/>
              <a:t>Olvasásukat a katolikus egyház tiltotta.</a:t>
            </a:r>
            <a:endParaRPr lang="hu-HU" dirty="0"/>
          </a:p>
        </p:txBody>
      </p:sp>
      <p:sp>
        <p:nvSpPr>
          <p:cNvPr id="7" name="Téglalap 6"/>
          <p:cNvSpPr/>
          <p:nvPr/>
        </p:nvSpPr>
        <p:spPr>
          <a:xfrm>
            <a:off x="0" y="3105016"/>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zövegdoboz 7"/>
          <p:cNvSpPr txBox="1"/>
          <p:nvPr/>
        </p:nvSpPr>
        <p:spPr>
          <a:xfrm>
            <a:off x="899592" y="0"/>
            <a:ext cx="7560000" cy="984885"/>
          </a:xfrm>
          <a:prstGeom prst="rect">
            <a:avLst/>
          </a:prstGeom>
          <a:noFill/>
        </p:spPr>
        <p:txBody>
          <a:bodyPr wrap="square" rtlCol="0">
            <a:spAutoFit/>
          </a:bodyPr>
          <a:lstStyle/>
          <a:p>
            <a:pPr algn="ctr"/>
            <a:r>
              <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Bibliográfiák kialakulása</a:t>
            </a:r>
          </a:p>
          <a:p>
            <a:endParaRPr lang="hu-HU" dirty="0"/>
          </a:p>
        </p:txBody>
      </p:sp>
      <p:sp>
        <p:nvSpPr>
          <p:cNvPr id="9" name="Szövegdoboz 8"/>
          <p:cNvSpPr txBox="1"/>
          <p:nvPr/>
        </p:nvSpPr>
        <p:spPr>
          <a:xfrm>
            <a:off x="1979712" y="1260000"/>
            <a:ext cx="6840000" cy="707886"/>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r>
              <a:rPr lang="hu-HU" sz="2000" b="1" i="1" dirty="0" smtClean="0"/>
              <a:t>Régi Magyar Könyvek</a:t>
            </a:r>
          </a:p>
          <a:p>
            <a:r>
              <a:rPr lang="hu-HU" sz="2000" dirty="0" smtClean="0"/>
              <a:t>szerk. Szabó Károly </a:t>
            </a:r>
            <a:endParaRPr lang="hu-HU" dirty="0"/>
          </a:p>
        </p:txBody>
      </p:sp>
      <p:pic>
        <p:nvPicPr>
          <p:cNvPr id="59394" name="Picture 2">
            <a:hlinkClick r:id="rId3"/>
          </p:cNvPr>
          <p:cNvPicPr>
            <a:picLocks noChangeAspect="1" noChangeArrowheads="1"/>
          </p:cNvPicPr>
          <p:nvPr/>
        </p:nvPicPr>
        <p:blipFill>
          <a:blip r:embed="rId4" cstate="print"/>
          <a:srcRect l="27450" t="7920" r="28001" b="51761"/>
          <a:stretch>
            <a:fillRect/>
          </a:stretch>
        </p:blipFill>
        <p:spPr bwMode="auto">
          <a:xfrm>
            <a:off x="1980000" y="2340000"/>
            <a:ext cx="6840000" cy="3869088"/>
          </a:xfrm>
          <a:prstGeom prst="rect">
            <a:avLst/>
          </a:prstGeom>
          <a:noFill/>
          <a:ln w="9525">
            <a:solidFill>
              <a:schemeClr val="accent6">
                <a:lumMod val="50000"/>
              </a:schemeClr>
            </a:solidFill>
            <a:miter lim="800000"/>
            <a:headEnd/>
            <a:tailEnd/>
          </a:ln>
        </p:spPr>
      </p:pic>
      <p:sp>
        <p:nvSpPr>
          <p:cNvPr id="7" name="Téglalap 6"/>
          <p:cNvSpPr/>
          <p:nvPr/>
        </p:nvSpPr>
        <p:spPr>
          <a:xfrm>
            <a:off x="0" y="3105016"/>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899592" y="0"/>
            <a:ext cx="7560000" cy="984885"/>
          </a:xfrm>
          <a:prstGeom prst="rect">
            <a:avLst/>
          </a:prstGeom>
          <a:noFill/>
        </p:spPr>
        <p:txBody>
          <a:bodyPr wrap="square" rtlCol="0">
            <a:spAutoFit/>
          </a:bodyPr>
          <a:lstStyle/>
          <a:p>
            <a:pPr algn="ctr"/>
            <a:r>
              <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Bibliográfia kialakulása</a:t>
            </a:r>
          </a:p>
          <a:p>
            <a:endParaRPr lang="hu-HU" dirty="0"/>
          </a:p>
        </p:txBody>
      </p:sp>
      <p:pic>
        <p:nvPicPr>
          <p:cNvPr id="49154" name="Picture 2">
            <a:hlinkClick r:id="rId2"/>
          </p:cNvPr>
          <p:cNvPicPr>
            <a:picLocks noChangeAspect="1" noChangeArrowheads="1"/>
          </p:cNvPicPr>
          <p:nvPr/>
        </p:nvPicPr>
        <p:blipFill>
          <a:blip r:embed="rId3" cstate="print"/>
          <a:srcRect t="13672" r="16504" b="9179"/>
          <a:stretch>
            <a:fillRect/>
          </a:stretch>
        </p:blipFill>
        <p:spPr bwMode="auto">
          <a:xfrm>
            <a:off x="1979712" y="1980000"/>
            <a:ext cx="6840000" cy="4740010"/>
          </a:xfrm>
          <a:prstGeom prst="rect">
            <a:avLst/>
          </a:prstGeom>
          <a:noFill/>
          <a:ln w="9525">
            <a:solidFill>
              <a:schemeClr val="accent6">
                <a:lumMod val="50000"/>
              </a:schemeClr>
            </a:solidFill>
            <a:miter lim="800000"/>
            <a:headEnd/>
            <a:tailEnd/>
          </a:ln>
        </p:spPr>
      </p:pic>
      <p:sp>
        <p:nvSpPr>
          <p:cNvPr id="4" name="Szövegdoboz 3"/>
          <p:cNvSpPr txBox="1"/>
          <p:nvPr/>
        </p:nvSpPr>
        <p:spPr>
          <a:xfrm>
            <a:off x="1980000" y="1188000"/>
            <a:ext cx="6840000" cy="707886"/>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r>
              <a:rPr lang="hu-HU" sz="2000" b="1" i="1" dirty="0" smtClean="0"/>
              <a:t>Magyar Könyvészet, 1886-1900</a:t>
            </a:r>
          </a:p>
          <a:p>
            <a:r>
              <a:rPr lang="hu-HU" sz="2000" dirty="0" smtClean="0"/>
              <a:t>szerk. Petrik Géza</a:t>
            </a:r>
            <a:endParaRPr lang="hu-HU" dirty="0"/>
          </a:p>
        </p:txBody>
      </p:sp>
      <p:sp>
        <p:nvSpPr>
          <p:cNvPr id="6" name="Téglalap 5"/>
          <p:cNvSpPr/>
          <p:nvPr/>
        </p:nvSpPr>
        <p:spPr>
          <a:xfrm>
            <a:off x="0" y="3105016"/>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980000" y="1188000"/>
            <a:ext cx="6840000" cy="1938992"/>
          </a:xfrm>
          <a:prstGeom prst="rect">
            <a:avLst/>
          </a:prstGeom>
          <a:solidFill>
            <a:schemeClr val="accent6">
              <a:lumMod val="50000"/>
              <a:alpha val="40000"/>
            </a:schemeClr>
          </a:solidFill>
          <a:ln>
            <a:solidFill>
              <a:schemeClr val="accent6">
                <a:lumMod val="50000"/>
              </a:schemeClr>
            </a:solidFill>
          </a:ln>
        </p:spPr>
        <p:txBody>
          <a:bodyPr wrap="square" rtlCol="0">
            <a:spAutoFit/>
          </a:bodyPr>
          <a:lstStyle/>
          <a:p>
            <a:r>
              <a:rPr lang="hu-HU" sz="2000" b="1" i="1" dirty="0" smtClean="0"/>
              <a:t>Nemzeti bibliográfia</a:t>
            </a:r>
            <a:r>
              <a:rPr lang="hu-HU" sz="2000" b="1" dirty="0" smtClean="0"/>
              <a:t>: </a:t>
            </a:r>
            <a:r>
              <a:rPr lang="hu-HU" sz="2000" dirty="0" smtClean="0"/>
              <a:t>egy ország területén, illetve a nemzet nyelvén megjelent valamennyi dokumentum adatait, a nemzethez tartozó személyek műveinek külföldön megjelent fordításait és a nemzetre vonatkozó idegen nyelvű műveket tartalmazza. </a:t>
            </a:r>
            <a:r>
              <a:rPr lang="hu-HU" sz="2000" b="1" dirty="0" smtClean="0"/>
              <a:t/>
            </a:r>
            <a:br>
              <a:rPr lang="hu-HU" sz="2000" b="1" dirty="0" smtClean="0"/>
            </a:br>
            <a:r>
              <a:rPr lang="hu-HU" sz="2000" b="1" dirty="0" smtClean="0"/>
              <a:t>Pl. Magyar Nemzeti Bibliográfia (MNB)</a:t>
            </a:r>
            <a:endParaRPr lang="hu-HU" dirty="0"/>
          </a:p>
        </p:txBody>
      </p:sp>
      <p:sp>
        <p:nvSpPr>
          <p:cNvPr id="6" name="Szövegdoboz 5"/>
          <p:cNvSpPr txBox="1"/>
          <p:nvPr/>
        </p:nvSpPr>
        <p:spPr>
          <a:xfrm>
            <a:off x="899592" y="0"/>
            <a:ext cx="7560000" cy="984885"/>
          </a:xfrm>
          <a:prstGeom prst="rect">
            <a:avLst/>
          </a:prstGeom>
          <a:noFill/>
        </p:spPr>
        <p:txBody>
          <a:bodyPr wrap="square" rtlCol="0">
            <a:spAutoFit/>
          </a:bodyPr>
          <a:lstStyle/>
          <a:p>
            <a:pPr algn="ctr"/>
            <a:r>
              <a:rPr lang="hu-HU" sz="4000" b="1" dirty="0" smtClean="0">
                <a:ln w="12700">
                  <a:solidFill>
                    <a:schemeClr val="bg2">
                      <a:lumMod val="10000"/>
                    </a:schemeClr>
                  </a:solidFill>
                  <a:prstDash val="solid"/>
                </a:ln>
                <a:solidFill>
                  <a:schemeClr val="bg2"/>
                </a:solidFill>
                <a:effectLst>
                  <a:glow rad="63500">
                    <a:schemeClr val="accent6">
                      <a:lumMod val="50000"/>
                      <a:alpha val="40000"/>
                    </a:schemeClr>
                  </a:glow>
                  <a:outerShdw blurRad="38100" dist="38100" dir="2700000" algn="tl">
                    <a:srgbClr val="000000">
                      <a:alpha val="43137"/>
                    </a:srgbClr>
                  </a:outerShdw>
                </a:effectLst>
                <a:latin typeface="Bauhaus 93" pitchFamily="82" charset="0"/>
              </a:rPr>
              <a:t>Nemzeti bibliográfia</a:t>
            </a:r>
          </a:p>
          <a:p>
            <a:endParaRPr lang="hu-HU" dirty="0"/>
          </a:p>
        </p:txBody>
      </p:sp>
      <p:pic>
        <p:nvPicPr>
          <p:cNvPr id="1026" name="Picture 2">
            <a:hlinkClick r:id="rId3"/>
          </p:cNvPr>
          <p:cNvPicPr>
            <a:picLocks noChangeAspect="1" noChangeArrowheads="1"/>
          </p:cNvPicPr>
          <p:nvPr/>
        </p:nvPicPr>
        <p:blipFill>
          <a:blip r:embed="rId4" cstate="print"/>
          <a:srcRect l="12150" t="11394" r="11351" b="24527"/>
          <a:stretch>
            <a:fillRect/>
          </a:stretch>
        </p:blipFill>
        <p:spPr bwMode="auto">
          <a:xfrm>
            <a:off x="1979712" y="3168000"/>
            <a:ext cx="6840000" cy="3580941"/>
          </a:xfrm>
          <a:prstGeom prst="rect">
            <a:avLst/>
          </a:prstGeom>
          <a:noFill/>
          <a:ln w="9525">
            <a:solidFill>
              <a:schemeClr val="accent6">
                <a:lumMod val="50000"/>
              </a:schemeClr>
            </a:solidFill>
            <a:miter lim="800000"/>
            <a:headEnd/>
            <a:tailEnd/>
          </a:ln>
        </p:spPr>
      </p:pic>
      <p:sp>
        <p:nvSpPr>
          <p:cNvPr id="7" name="Téglalap 6"/>
          <p:cNvSpPr/>
          <p:nvPr/>
        </p:nvSpPr>
        <p:spPr>
          <a:xfrm>
            <a:off x="0" y="3681080"/>
            <a:ext cx="1619672" cy="468000"/>
          </a:xfrm>
          <a:prstGeom prst="rect">
            <a:avLst/>
          </a:prstGeom>
          <a:solidFill>
            <a:schemeClr val="accent6">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igitalis_foto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Digitalis_fotoalbum</Template>
  <TotalTime>3359</TotalTime>
  <Words>1034</Words>
  <Application>Microsoft Office PowerPoint</Application>
  <PresentationFormat>Diavetítés a képernyőre (4:3 oldalarány)</PresentationFormat>
  <Paragraphs>148</Paragraphs>
  <Slides>25</Slides>
  <Notes>19</Notes>
  <HiddenSlides>0</HiddenSlides>
  <MMClips>0</MMClips>
  <ScaleCrop>false</ScaleCrop>
  <HeadingPairs>
    <vt:vector size="4" baseType="variant">
      <vt:variant>
        <vt:lpstr>Téma</vt:lpstr>
      </vt:variant>
      <vt:variant>
        <vt:i4>1</vt:i4>
      </vt:variant>
      <vt:variant>
        <vt:lpstr>Diacímek</vt:lpstr>
      </vt:variant>
      <vt:variant>
        <vt:i4>25</vt:i4>
      </vt:variant>
    </vt:vector>
  </HeadingPairs>
  <TitlesOfParts>
    <vt:vector size="26" baseType="lpstr">
      <vt:lpstr>Digitalis_fotoalbum</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SzGabi</dc:creator>
  <cp:lastModifiedBy>Szűcs Gabriella</cp:lastModifiedBy>
  <cp:revision>327</cp:revision>
  <dcterms:created xsi:type="dcterms:W3CDTF">2011-05-20T18:12:25Z</dcterms:created>
  <dcterms:modified xsi:type="dcterms:W3CDTF">2017-02-23T15:06:17Z</dcterms:modified>
</cp:coreProperties>
</file>