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6" r:id="rId3"/>
    <p:sldId id="281" r:id="rId4"/>
    <p:sldId id="285" r:id="rId5"/>
    <p:sldId id="284" r:id="rId6"/>
    <p:sldId id="258" r:id="rId7"/>
    <p:sldId id="282" r:id="rId8"/>
    <p:sldId id="269" r:id="rId9"/>
    <p:sldId id="270" r:id="rId10"/>
    <p:sldId id="288" r:id="rId11"/>
    <p:sldId id="291" r:id="rId12"/>
    <p:sldId id="300" r:id="rId13"/>
    <p:sldId id="289" r:id="rId14"/>
    <p:sldId id="290" r:id="rId15"/>
    <p:sldId id="292" r:id="rId16"/>
    <p:sldId id="293" r:id="rId17"/>
    <p:sldId id="287" r:id="rId18"/>
    <p:sldId id="294" r:id="rId19"/>
    <p:sldId id="295" r:id="rId20"/>
    <p:sldId id="296" r:id="rId21"/>
    <p:sldId id="279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123"/>
    <a:srgbClr val="B3671B"/>
    <a:srgbClr val="99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82028" autoAdjust="0"/>
  </p:normalViewPr>
  <p:slideViewPr>
    <p:cSldViewPr>
      <p:cViewPr>
        <p:scale>
          <a:sx n="80" d="100"/>
          <a:sy n="80" d="100"/>
        </p:scale>
        <p:origin x="-99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3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Információk osztályozása: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Tartalma szerint: ­ Közhasznú, ­ Tudományos, ­ Politikai, ­ Gazdasági, ­ Esztétikai, ­ Stb.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Tartóssága szerint: ­ Örök életű (művészet, ­ Tartós (tudományos ismeret), ­ Rövid életű (köznapi információ)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Megjelenés módja szerint: ­ Szóbeli, ­ Nyomtatott-, Elektronikus.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például arra vagy kíváncsi, hogy hány lakosa van Budapestnek vagy mennyi a víz forráspontja, akkor ún.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tényinformációt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akarsz megtudni. Ezt az információt megszerezheted a szakirodalomból, az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interneten,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megkérdezheted az osztálytársad vagy a szüleid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is. A szóbeli információt – gyorsasága miatt - sok esetben előnyben szoktuk részesíteni az írottal szemben. Sose feledd, a gyorsaságnak ára van: a pontatlanság. Ha valamit  biztosan  akarsz tudni,  ne hagyatkozz a szóbeli közlésre, nézz utána a szakirodalom  forrásaiban.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mai napig is a nyomtatott információhordozók, a könyvek, folyóiratok azok, amelyekhez bizalommal fordulhatsz, ha információra van szükséged. Használatuk néha nehézkesebb és lassabb, mint például egy elektronikus dokumentumé, de éppen a számítógéptől való függetlensége, az információ megőrzésének biztonsága terén egyelőre nincs versenytársa. Értékelési szempont lehet az is, hogy a forrás  mikor jelent meg, milyen színvonalú a kiadója, milyen igényes a megjelenése.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  <a:p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Formai megjelenésük szerint megkülönböztetünk:</a:t>
            </a:r>
          </a:p>
          <a:p>
            <a:r>
              <a:rPr lang="hu-HU" sz="1200" dirty="0" smtClean="0"/>
              <a:t>a) Atlaszokat (ezeket könyvként kezeljük!)</a:t>
            </a:r>
          </a:p>
          <a:p>
            <a:r>
              <a:rPr lang="hu-HU" sz="1200" dirty="0" smtClean="0"/>
              <a:t>b) Falitérképeket,</a:t>
            </a:r>
          </a:p>
          <a:p>
            <a:r>
              <a:rPr lang="hu-HU" sz="1200" dirty="0" smtClean="0"/>
              <a:t>c) Glóbuszokat (föld- vagy éggömböket)</a:t>
            </a:r>
          </a:p>
          <a:p>
            <a:r>
              <a:rPr lang="hu-HU" sz="1200" dirty="0" smtClean="0"/>
              <a:t>d) Térképlapokat</a:t>
            </a:r>
          </a:p>
          <a:p>
            <a:r>
              <a:rPr lang="hu-HU" sz="1200" dirty="0" smtClean="0"/>
              <a:t>e) Domborművű térképeket</a:t>
            </a:r>
          </a:p>
          <a:p>
            <a:endParaRPr lang="hu-HU" sz="1200" dirty="0" smtClean="0"/>
          </a:p>
          <a:p>
            <a:r>
              <a:rPr lang="hu-HU" sz="1200" dirty="0" smtClean="0"/>
              <a:t>Az ábrázolt adatok szerint:</a:t>
            </a:r>
          </a:p>
          <a:p>
            <a:r>
              <a:rPr lang="hu-HU" sz="1200" dirty="0" smtClean="0"/>
              <a:t>a) Topográfiai</a:t>
            </a:r>
          </a:p>
          <a:p>
            <a:r>
              <a:rPr lang="hu-HU" sz="1200" dirty="0" smtClean="0"/>
              <a:t>b) Földrajzi</a:t>
            </a:r>
          </a:p>
          <a:p>
            <a:r>
              <a:rPr lang="hu-HU" sz="1200" dirty="0" smtClean="0"/>
              <a:t>c) Geodéziai</a:t>
            </a:r>
          </a:p>
          <a:p>
            <a:r>
              <a:rPr lang="hu-HU" sz="1200" dirty="0" smtClean="0"/>
              <a:t>d) Tematikus</a:t>
            </a:r>
          </a:p>
          <a:p>
            <a:endParaRPr lang="hu-HU" sz="1200" dirty="0" smtClean="0"/>
          </a:p>
          <a:p>
            <a:r>
              <a:rPr lang="hu-HU" sz="1200" dirty="0" smtClean="0"/>
              <a:t>Tematika szerint:</a:t>
            </a:r>
          </a:p>
          <a:p>
            <a:r>
              <a:rPr lang="hu-HU" sz="1200" dirty="0" smtClean="0"/>
              <a:t>a) Történelmi</a:t>
            </a:r>
          </a:p>
          <a:p>
            <a:r>
              <a:rPr lang="hu-HU" sz="1200" dirty="0" smtClean="0"/>
              <a:t>b) Gazdasági földrajzi</a:t>
            </a:r>
          </a:p>
          <a:p>
            <a:r>
              <a:rPr lang="hu-HU" sz="1200" dirty="0" smtClean="0"/>
              <a:t>c) Csillagászati</a:t>
            </a:r>
          </a:p>
          <a:p>
            <a:r>
              <a:rPr lang="hu-HU" sz="1200" dirty="0" smtClean="0"/>
              <a:t>d) Néprajzi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Dokumentáció fogalmát Paul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Otlet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és Suzanne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Briet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dolgozták ki: funkcionális szempontból tettek különbséget múzeumi tárgyak, leletek, könyvek között.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információtartalom rögzítésében bekövetkező gyors változás miatt a dokumentáció fogalma a XX. sz. végéig állandóan változott.</a:t>
            </a:r>
          </a:p>
          <a:p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 változott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szerzői szándék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új, önálló szellemi termék létrehozására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melynek célja az információ és a tudás átadása.</a:t>
            </a:r>
            <a:endParaRPr lang="hu-HU" b="0" dirty="0" smtClean="0"/>
          </a:p>
          <a:p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0" dirty="0" smtClean="0"/>
              <a:t>A könyv részei: borító, főszöveg, járulékos részek.</a:t>
            </a:r>
          </a:p>
          <a:p>
            <a:endParaRPr lang="hu-HU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Könyvborító: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kötött könyv borítója . A fedél címoldalán van a könyv szerzőjének neve, a könyv címe, kiadó neve és emblémája, valamint a sorozatra vonatkozó adatok. Hátoldalán szerepel a könyv ára, ISBN száma és EAN száma. A fedél hátoldalára kerülhet a könyv annotációja, a szerző bemutatása. Bal felső sarokban a könyv ára.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Fülszöveg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védőborító behajtott széleit nevezik így. Rendszerint a könyv ismertetése vagy a szerző bemutatása szerepel itt. Kereskedelmi és nem irodalmi céllal készül. </a:t>
            </a:r>
            <a:endParaRPr lang="hu-HU" b="0" dirty="0" smtClean="0"/>
          </a:p>
          <a:p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Könyvgerinc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szerző neve és a mű főcíme kerül rá, háromnál több szerző esetén csak a főcím. 5 mm-nél keskenyebb gerincen nem tüntetnek fel adatot. A gerinc lábánál hagynak 2 cm helyet. A szöveg alulról fölfelé tart, az angolszász országokban fordítva.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Technikai kellékek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nem szerves részei a könyvnek, nem tartoznak a mondanivalóhoz, de megkönnyítik a könyv használatát!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Pl. o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ldalszámozás,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lőfej,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marginálisok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Főszöveget megelőző járulékos részek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címnegyed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(szennycímoldal, sorozatcím oldal, címoldal, copyright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oldal), tartalomjegyzék, ajánlás, mottó előszó.</a:t>
            </a:r>
          </a:p>
          <a:p>
            <a:r>
              <a:rPr lang="hu-H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Címoldal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címnegyed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harmadik oldala, egyben legfontosabb eleme. A műre vonatkozó legfontosabb tartalmi és jogi információk helye. Az 5 bibliográfiai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alapadatot tartalmazza: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szerző neve, könyv címe, kiadó neve, kiadás éve, megjelenés helye. </a:t>
            </a:r>
          </a:p>
          <a:p>
            <a:r>
              <a:rPr lang="hu-HU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oldal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</a:t>
            </a:r>
            <a:r>
              <a:rPr lang="hu-H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címnegyed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negyedik oldala.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 kerülnek a szerzői jogokra vonatkozó adatok: a mű létrejöttében szerepet játszó személyek és testületek neve, pl. szerkesztő, fordító, illusztrátor, lektor, elő- és utószó szerzője, jegyzetek, mutatók összeállítója, stb. © után következik a jogtulajdonos neve, valamint az első kiadás éve. A szerzői jog tulajdonosa a szerző, halála után 70 évig a rendelkezésre jogosult utód. A külföldi kiadók általában pontosan kikötik, hogy milyen szövegnek kell szerepelni a magyar kiadás copyrightjában. Itt kell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feltüntetni az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ISBN számot. Az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ISBN első két számcsoportja együtt az országot jelzi (Magyarország esetében 978-963, vagy 978-615). </a:t>
            </a:r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Főszöveg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folyószöveg. Jegyzetek, illusztrációk, azaz táblázatok, ábrák, képek, kották egészíthetik ki. Részei: bevezetés, összegzés. A folyószöveg tagolásának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eszközei: cí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mrendszer, bekezdések,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iemelések, felsorolások, idézetek, utalások.  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Főszöveget kiegészítő részek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jegyzetek, i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rodalomjegyzék és bibliográfia, utószó, függelék, kronológia, szakkifejezések jegyzéke, névmagyarázatok, rövidítések, mutatók, idegen nyelvű rezümé, kolofonoldal, információs és kereskedelmi oldalak.</a:t>
            </a:r>
            <a:endParaRPr lang="hu-HU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 smtClean="0"/>
              <a:t>Napilapok</a:t>
            </a:r>
            <a:r>
              <a:rPr lang="hu-HU" dirty="0" smtClean="0"/>
              <a:t> megkülönböztető jegyei: tekintélyes lapnagyság, sajátos szerkezet (címoldal helyett fejléc, benne a megjelenési információkkal, több hasábos tördelés, főoldalon a vezércikk). A lap végén van általában a kolofon, ahol egy keretben találjuk a szerkesztőség,  a kiadó és a nyomda adatait.</a:t>
            </a:r>
          </a:p>
          <a:p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Hetilapok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jellemzői: </a:t>
            </a:r>
            <a:r>
              <a:rPr lang="hu-HU" dirty="0" smtClean="0"/>
              <a:t>az újságokhoz hasonlóan évfolyamokban vétetnek számba, az egyes példányokat lapszámoknak nevezik. Gyakran a megjelenés időpontjával azonosítják őket. </a:t>
            </a:r>
          </a:p>
          <a:p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Folyóiratok</a:t>
            </a:r>
            <a:r>
              <a:rPr lang="hu-H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jellemzői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nagyobb terjedelem (100-250 oldal), komoly tartalom és az ehhez igazodó kivitel. 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folyóiratokban felhalmozott tudásra a megjelenés után évekkel is szükség lehet, ezért ezeket a kiadók éves tartalomjegyzékkel, név- és tárgymutatókkal látják el.  A tudományos folyóiratokat szakterületenként külön is feldolgozzák: rövid tartalmi összefoglalók (referátumok) készülnek róluk.  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Ismeretterjesztő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folyóiratok pl.: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Természet Világa, National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Geographic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Szakfolyóiratok 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pl.</a:t>
            </a: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Új Művészet, História, Fejlesztő Pedagógia,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ComputerPanoráma</a:t>
            </a:r>
            <a:endParaRPr lang="hu-H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Tudományos folyóiratok </a:t>
            </a:r>
            <a:r>
              <a:rPr lang="hu-H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pl.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Science,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Nature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Harvard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hu-H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Közgazdasági Szemle</a:t>
            </a:r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hu-H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Szórakoztató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és hobbi lapok pl.: Otthon, Rádiótechnika…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 smtClean="0"/>
              <a:t>Tartalmuk szerint lehetnek</a:t>
            </a:r>
          </a:p>
          <a:p>
            <a:r>
              <a:rPr lang="hu-HU" sz="1200" b="1" i="1" dirty="0" smtClean="0"/>
              <a:t>elsődlegesen közlő </a:t>
            </a:r>
            <a:r>
              <a:rPr lang="hu-HU" sz="1200" i="1" dirty="0" smtClean="0"/>
              <a:t>(primer)</a:t>
            </a:r>
            <a:r>
              <a:rPr lang="hu-HU" sz="1200" dirty="0" smtClean="0"/>
              <a:t>: kutatásokról, fejlesztésekről először számolnak be, az új információ először jelenik meg bennük. Újdonságánál fogva legértékesebb kategória (pl. disszertációk, szabadalmak, cikkek, stb.).</a:t>
            </a:r>
          </a:p>
          <a:p>
            <a:r>
              <a:rPr lang="hu-HU" sz="1200" b="1" i="1" dirty="0" smtClean="0"/>
              <a:t>másodlagosan közlő </a:t>
            </a:r>
            <a:r>
              <a:rPr lang="hu-HU" sz="1200" i="1" dirty="0" smtClean="0"/>
              <a:t>(szekunder)</a:t>
            </a:r>
            <a:r>
              <a:rPr lang="hu-HU" sz="1200" dirty="0" smtClean="0"/>
              <a:t>: ismert információkat feldolgozó típusok (könyvek többsége, lexikonok, enciklopédiák, stb.).</a:t>
            </a:r>
          </a:p>
          <a:p>
            <a:r>
              <a:rPr lang="hu-HU" sz="1200" b="1" i="1" dirty="0" smtClean="0"/>
              <a:t>harmadlagosan közlő </a:t>
            </a:r>
            <a:r>
              <a:rPr lang="hu-HU" sz="1200" i="1" dirty="0" smtClean="0"/>
              <a:t>(tercier)</a:t>
            </a:r>
            <a:r>
              <a:rPr lang="hu-HU" sz="1200" dirty="0" smtClean="0"/>
              <a:t>: az előzőek információtartalma alapján összeállított elemző, értékelő, összefoglaló szemlék, tanulmányok.</a:t>
            </a:r>
          </a:p>
          <a:p>
            <a:endParaRPr lang="hu-HU" sz="1200" dirty="0" smtClean="0"/>
          </a:p>
          <a:p>
            <a:r>
              <a:rPr lang="hu-HU" sz="1200" b="1" dirty="0" smtClean="0"/>
              <a:t>Megjelenésük gyakorisága szerint lehetnek</a:t>
            </a:r>
            <a:endParaRPr lang="hu-HU" sz="1200" dirty="0" smtClean="0"/>
          </a:p>
          <a:p>
            <a:r>
              <a:rPr lang="hu-HU" sz="1200" b="1" i="1" dirty="0" smtClean="0"/>
              <a:t>egyedi</a:t>
            </a:r>
            <a:r>
              <a:rPr lang="hu-HU" sz="1200" dirty="0" smtClean="0"/>
              <a:t> megjelenésű dokumentumok, pl. könyvek. Mondanivalójukat mélységében tárgyalják. Alaposságuk miatt átfutási idejük több hónap, sőt több év. Tartalmuk így a megjelenés idejére sokszor idejét múlttá válhat.</a:t>
            </a:r>
          </a:p>
          <a:p>
            <a:r>
              <a:rPr lang="hu-HU" sz="1200" b="1" i="1" dirty="0" smtClean="0"/>
              <a:t>meghatározott időszakonként rendszeresen </a:t>
            </a:r>
            <a:r>
              <a:rPr lang="hu-HU" sz="1200" dirty="0" smtClean="0"/>
              <a:t>megjelenő művek, pl. folyóiratok. Viszonylag rövid cikkeket tartalmaznak, amelyek friss ismereteket közölnek, a megjelenés rövid átfutása miatt csak a közlendőre összpontosítanak, időnként felületesek. </a:t>
            </a:r>
          </a:p>
          <a:p>
            <a:r>
              <a:rPr lang="hu-HU" sz="1200" b="1" i="1" dirty="0" smtClean="0"/>
              <a:t>rendszertelen </a:t>
            </a:r>
            <a:r>
              <a:rPr lang="hu-HU" sz="1200" i="1" dirty="0" smtClean="0"/>
              <a:t>megjelenésű</a:t>
            </a:r>
            <a:r>
              <a:rPr lang="hu-HU" sz="1200" dirty="0" smtClean="0"/>
              <a:t>, friss információt tartalmazó dokumentumok (pl. szabadalmi leírás, szabvány, szakdolgozat).  Sok esetben bizalmas jellegűek (pl. kutatási jelentés) és nehezen megszerezhetők.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dirty="0" smtClean="0"/>
              <a:t>Megjelenési formájuk szerint lehetnek</a:t>
            </a:r>
            <a:endParaRPr lang="hu-HU" sz="1200" dirty="0" smtClean="0"/>
          </a:p>
          <a:p>
            <a:r>
              <a:rPr lang="hu-HU" sz="1200" b="1" i="1" dirty="0" smtClean="0"/>
              <a:t>nyomtatott </a:t>
            </a:r>
            <a:r>
              <a:rPr lang="hu-HU" sz="1200" dirty="0" smtClean="0"/>
              <a:t>dokumentumok:  az információt nyomtatott formában juttatják el az olvasóhoz. Ez a leghagyományosabb fajta információhordozó (pl. könyv, folyóirat, disszertáció, kutatási jelentés).</a:t>
            </a:r>
          </a:p>
          <a:p>
            <a:r>
              <a:rPr lang="hu-HU" sz="1200" b="1" i="1" dirty="0" smtClean="0"/>
              <a:t>audiovizuális </a:t>
            </a:r>
            <a:r>
              <a:rPr lang="hu-HU" sz="1200" dirty="0" smtClean="0"/>
              <a:t>dokumentumok:</a:t>
            </a:r>
            <a:r>
              <a:rPr lang="hu-HU" sz="1200" b="1" i="1" dirty="0" smtClean="0"/>
              <a:t> </a:t>
            </a:r>
            <a:r>
              <a:rPr lang="hu-HU" sz="1200" dirty="0" smtClean="0"/>
              <a:t>az információt hang és/vagy kép segítségével továbbítják (pl. video, CD).</a:t>
            </a:r>
            <a:endParaRPr lang="hu-HU" sz="1200" i="1" dirty="0" smtClean="0"/>
          </a:p>
          <a:p>
            <a:r>
              <a:rPr lang="hu-HU" sz="1200" b="1" i="1" dirty="0" smtClean="0"/>
              <a:t>elektronikus </a:t>
            </a:r>
            <a:r>
              <a:rPr lang="hu-HU" sz="1200" dirty="0" smtClean="0"/>
              <a:t>dokumentumok: az információ közvetítésére az elektronikus adatátvitel eszközeit használják (pl. az interneten olvasható dokumentumok).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Már a rómaiaknak is volt viszonylag rendszeresen megjelenő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hirlapjuk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Acta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Diurna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(napi akta). A plakáthoz hasonlított, a nagyobb városok főterein  tűzték ki. Mai formájukban a felvilágosodás idején jöttek létre.</a:t>
            </a:r>
            <a:endParaRPr lang="hu-HU" sz="1200" b="0" dirty="0" smtClean="0"/>
          </a:p>
          <a:p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Cél, hogy az ismeretek minél gyorsabban jussanak el az emberekhez</a:t>
            </a:r>
            <a:r>
              <a:rPr lang="hu-HU" sz="1200" b="0" dirty="0" smtClean="0"/>
              <a:t>. 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megjelenő információ egy része a megjelenésre elavul!</a:t>
            </a:r>
          </a:p>
          <a:p>
            <a:endParaRPr lang="hu-HU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3.xml"/><Relationship Id="rId3" Type="http://schemas.openxmlformats.org/officeDocument/2006/relationships/slide" Target="../slides/slide2.xml"/><Relationship Id="rId7" Type="http://schemas.openxmlformats.org/officeDocument/2006/relationships/slide" Target="../slides/slide2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1.xml"/><Relationship Id="rId5" Type="http://schemas.openxmlformats.org/officeDocument/2006/relationships/slide" Target="../slides/slide8.xml"/><Relationship Id="rId10" Type="http://schemas.openxmlformats.org/officeDocument/2006/relationships/slide" Target="../slides/slide24.xml"/><Relationship Id="rId4" Type="http://schemas.openxmlformats.org/officeDocument/2006/relationships/slide" Target="../slides/slide3.xml"/><Relationship Id="rId9" Type="http://schemas.openxmlformats.org/officeDocument/2006/relationships/slide" Target="../slides/slide1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920000" cy="426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églalap 6"/>
          <p:cNvSpPr/>
          <p:nvPr userDrawn="1"/>
        </p:nvSpPr>
        <p:spPr>
          <a:xfrm>
            <a:off x="539552" y="1052736"/>
            <a:ext cx="8604448" cy="5805264"/>
          </a:xfrm>
          <a:prstGeom prst="rect">
            <a:avLst/>
          </a:prstGeom>
          <a:solidFill>
            <a:schemeClr val="bg2">
              <a:lumMod val="90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Átellenes sarkain kerekített téglalap 9"/>
          <p:cNvSpPr/>
          <p:nvPr userDrawn="1"/>
        </p:nvSpPr>
        <p:spPr>
          <a:xfrm>
            <a:off x="-108520" y="1052736"/>
            <a:ext cx="1728192" cy="5805264"/>
          </a:xfrm>
          <a:prstGeom prst="round2DiagRect">
            <a:avLst>
              <a:gd name="adj1" fmla="val 36322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6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12"/>
          <p:cNvCxnSpPr/>
          <p:nvPr userDrawn="1"/>
        </p:nvCxnSpPr>
        <p:spPr>
          <a:xfrm flipH="1">
            <a:off x="-108000" y="1728000"/>
            <a:ext cx="1728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3" action="ppaction://hlinksldjump" highlightClick="1"/>
          </p:cNvPr>
          <p:cNvSpPr/>
          <p:nvPr userDrawn="1"/>
        </p:nvSpPr>
        <p:spPr>
          <a:xfrm>
            <a:off x="35672" y="1728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4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Információ</a:t>
            </a:r>
            <a:endParaRPr lang="hu-HU" sz="14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Akciógomb: Egyéni 17">
            <a:hlinkClick r:id="rId4" action="ppaction://hlinksldjump" highlightClick="1"/>
          </p:cNvPr>
          <p:cNvSpPr/>
          <p:nvPr userDrawn="1"/>
        </p:nvSpPr>
        <p:spPr>
          <a:xfrm>
            <a:off x="35496" y="2196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4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Dokumentum</a:t>
            </a:r>
            <a:endParaRPr lang="hu-HU" sz="14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rId5" action="ppaction://hlinksldjump" highlightClick="1"/>
          </p:cNvPr>
          <p:cNvSpPr/>
          <p:nvPr userDrawn="1"/>
        </p:nvSpPr>
        <p:spPr>
          <a:xfrm>
            <a:off x="35496" y="2808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4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Hagyományos</a:t>
            </a:r>
            <a:endParaRPr lang="hu-HU" sz="14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Akciógomb: Egyéni 20">
            <a:hlinkClick r:id="rId6" action="ppaction://hlinksldjump" highlightClick="1"/>
          </p:cNvPr>
          <p:cNvSpPr/>
          <p:nvPr userDrawn="1"/>
        </p:nvSpPr>
        <p:spPr>
          <a:xfrm>
            <a:off x="35496" y="3888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4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Könyv</a:t>
            </a:r>
            <a:endParaRPr lang="hu-HU" sz="14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3" name="Akciógomb: Egyéni 22">
            <a:hlinkClick r:id="rId7" action="ppaction://hlinksldjump" highlightClick="1"/>
          </p:cNvPr>
          <p:cNvSpPr/>
          <p:nvPr userDrawn="1"/>
        </p:nvSpPr>
        <p:spPr>
          <a:xfrm>
            <a:off x="35496" y="4356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400" b="1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Folyóirat</a:t>
            </a:r>
            <a:endParaRPr lang="hu-HU" sz="1400" b="1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flipH="1">
            <a:off x="-108520" y="5877272"/>
            <a:ext cx="172819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214282" y="6072206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rId8" action="ppaction://hlinksldjump" highlightClick="1"/>
          </p:cNvPr>
          <p:cNvSpPr/>
          <p:nvPr userDrawn="1"/>
        </p:nvSpPr>
        <p:spPr>
          <a:xfrm>
            <a:off x="35496" y="4824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400" b="1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Honlap</a:t>
            </a:r>
            <a:endParaRPr lang="hu-HU" sz="1400" b="1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6" name="Akciógomb: Egyéni 25">
            <a:hlinkClick r:id="rId9" action="ppaction://hlinksldjump" highlightClick="1"/>
          </p:cNvPr>
          <p:cNvSpPr/>
          <p:nvPr userDrawn="1"/>
        </p:nvSpPr>
        <p:spPr>
          <a:xfrm>
            <a:off x="35496" y="3276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4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Nem hagyományos</a:t>
            </a:r>
            <a:endParaRPr lang="hu-HU" sz="14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rId10" action="ppaction://hlinksldjump" highlightClick="1"/>
          </p:cNvPr>
          <p:cNvSpPr/>
          <p:nvPr userDrawn="1"/>
        </p:nvSpPr>
        <p:spPr>
          <a:xfrm>
            <a:off x="35496" y="5436000"/>
            <a:ext cx="1548000" cy="432048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400" b="1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Tudja-e</a:t>
            </a:r>
            <a:r>
              <a:rPr lang="hu-HU" sz="1400" b="1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?</a:t>
            </a:r>
            <a:endParaRPr lang="hu-HU" sz="1400" b="1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920000" cy="426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slide" Target="slide18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16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15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4"/>
          <p:cNvSpPr txBox="1">
            <a:spLocks/>
          </p:cNvSpPr>
          <p:nvPr/>
        </p:nvSpPr>
        <p:spPr>
          <a:xfrm>
            <a:off x="386535" y="2393885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60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Dokumentumtípusok</a:t>
            </a:r>
            <a:endParaRPr kumimoji="0" lang="hu-HU" sz="6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  <p:sp>
        <p:nvSpPr>
          <p:cNvPr id="5" name="Cím 4"/>
          <p:cNvSpPr txBox="1">
            <a:spLocks/>
          </p:cNvSpPr>
          <p:nvPr/>
        </p:nvSpPr>
        <p:spPr>
          <a:xfrm>
            <a:off x="431540" y="4239090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TKBF – Tanulásmódszertan - Könyvtárismeret</a:t>
            </a:r>
            <a:endParaRPr kumimoji="0" lang="hu-H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Folyóirat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Legfontosabb jellemzőik: </a:t>
            </a:r>
          </a:p>
          <a:p>
            <a:r>
              <a:rPr lang="hu-HU" sz="2000" dirty="0" smtClean="0"/>
              <a:t>- </a:t>
            </a:r>
            <a:r>
              <a:rPr lang="hu-HU" sz="2000" i="1" dirty="0" smtClean="0"/>
              <a:t>folyamatosan</a:t>
            </a:r>
            <a:r>
              <a:rPr lang="hu-HU" sz="2000" dirty="0" smtClean="0"/>
              <a:t>, </a:t>
            </a:r>
          </a:p>
          <a:p>
            <a:pPr>
              <a:buFontTx/>
              <a:buChar char="-"/>
            </a:pPr>
            <a:r>
              <a:rPr lang="hu-HU" sz="2000" i="1" dirty="0" smtClean="0"/>
              <a:t>több-kevesebb rendszerességgel</a:t>
            </a:r>
            <a:r>
              <a:rPr lang="hu-HU" sz="2000" dirty="0" smtClean="0"/>
              <a:t> jelennek meg, ezért a nevük </a:t>
            </a:r>
            <a:r>
              <a:rPr lang="hu-HU" sz="2000" b="1" dirty="0" smtClean="0"/>
              <a:t>időszaki kiadványok</a:t>
            </a:r>
            <a:r>
              <a:rPr lang="hu-HU" sz="2000" dirty="0" smtClean="0"/>
              <a:t>. </a:t>
            </a:r>
          </a:p>
          <a:p>
            <a:endParaRPr lang="hu-HU" sz="2000" dirty="0" smtClean="0"/>
          </a:p>
          <a:p>
            <a:r>
              <a:rPr lang="hu-HU" sz="2000" dirty="0" smtClean="0"/>
              <a:t>A könyvekhez hasonlóan van nemzetközi azonosító számuk, előtte az ország kétbetűs azonosítójával, pl. HU ISSN 0023-3773.</a:t>
            </a:r>
          </a:p>
          <a:p>
            <a:pPr>
              <a:buFontTx/>
              <a:buChar char="-"/>
            </a:pPr>
            <a:endParaRPr lang="hu-HU" sz="2000" dirty="0" smtClean="0"/>
          </a:p>
          <a:p>
            <a:r>
              <a:rPr lang="hu-HU" sz="2000" dirty="0" smtClean="0"/>
              <a:t>Napilapok</a:t>
            </a:r>
          </a:p>
          <a:p>
            <a:r>
              <a:rPr lang="hu-HU" sz="2000" dirty="0" smtClean="0"/>
              <a:t>Hetilapok</a:t>
            </a:r>
          </a:p>
          <a:p>
            <a:r>
              <a:rPr lang="hu-HU" sz="2000" dirty="0" smtClean="0"/>
              <a:t>Folyóiratok</a:t>
            </a:r>
          </a:p>
          <a:p>
            <a:endParaRPr lang="hu-HU" sz="2000" dirty="0"/>
          </a:p>
        </p:txBody>
      </p:sp>
      <p:sp>
        <p:nvSpPr>
          <p:cNvPr id="8" name="Balra nyíl 7">
            <a:hlinkClick r:id="rId3" action="ppaction://hlinksldjump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rId4" action="ppaction://hlinksldjump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2" descr="http://www.buy-smart.info/media/image/4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000" y="5724000"/>
            <a:ext cx="2700001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13027" y="0"/>
            <a:ext cx="81339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Tankönyv, adattár, disszertáció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Tankönyvek</a:t>
            </a:r>
            <a:r>
              <a:rPr lang="hu-HU" sz="2000" dirty="0" smtClean="0"/>
              <a:t>: az iskolai rendszernek megfelelő korcsoportonként és tantárgyanként közlik a didaktikus módszerekkel feldolgozott tananyagot.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Adattárak</a:t>
            </a:r>
            <a:r>
              <a:rPr lang="hu-HU" sz="2000" dirty="0" smtClean="0"/>
              <a:t>: tényszerű adatok valamilyen szempont (időrend, topográfia, stb.) szerint rendezett gyűjteményei. Legismertebbek a statisztikai adattárak, név- és címtárak, időrendi táblázatok. 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Disszertációk</a:t>
            </a:r>
            <a:r>
              <a:rPr lang="hu-HU" sz="2000" dirty="0" smtClean="0"/>
              <a:t>: a tudományos minősítés különböző fokozatainak elnyerése érdekében készített értekezések. Monográfiai jellegű (egyetlen téma részletes feldolgozása), primer információt tartalmazó dokumentumok. 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rId3" action="ppaction://hlinksldjump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rId4" action="ppaction://hlinksldjump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Picture 4" descr="http://www.copymax.hu/fotos/SZAKDOLGOZAT/szakdolgozat_kotes_kezdol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00" y="5724000"/>
            <a:ext cx="1557692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047447" y="0"/>
            <a:ext cx="72651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Szabadalmi leírás, szabvány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Szabadalmi leírás</a:t>
            </a:r>
            <a:r>
              <a:rPr lang="hu-HU" sz="2000" dirty="0" smtClean="0"/>
              <a:t>:  a szabadalmi eljárás során létrejövő publikált, primer dokumentum, amely találmányi joggal védett új, tudományos-műszaki eredményekről szóló információkat tartalmaz. Célja az új eljárás elsőbbségének megállapítása, jogvédelme és a  felhasználók jogosultsági körének megállapítása.</a:t>
            </a:r>
          </a:p>
          <a:p>
            <a:endParaRPr lang="hu-HU" sz="2000" b="1" i="1" dirty="0" smtClean="0"/>
          </a:p>
          <a:p>
            <a:r>
              <a:rPr lang="hu-HU" sz="2000" b="1" i="1" dirty="0" smtClean="0"/>
              <a:t>Szabvány</a:t>
            </a:r>
            <a:r>
              <a:rPr lang="hu-HU" sz="2000" dirty="0" smtClean="0"/>
              <a:t>: egy termékkel, technológiai folyamattal kapcsolatos, állandóan ismétlődő feladatok megoldására ajánlott ill. kötelező megoldási módokat tartalmazó dokumentum. Az érdekelt felek részvételével, törvényesen előírt módon szabályokba foglalás eredményeképpen jön létre. </a:t>
            </a:r>
          </a:p>
          <a:p>
            <a:r>
              <a:rPr lang="hu-HU" sz="2000" dirty="0" smtClean="0"/>
              <a:t>Szabványügyi szervezetek.</a:t>
            </a:r>
          </a:p>
          <a:p>
            <a:r>
              <a:rPr lang="hu-HU" sz="2000" dirty="0" smtClean="0"/>
              <a:t>Nemzetközi, nemzeti, ágazati, házi szabványok, műszaki irányelvek, normatív előírások.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rId3" action="ppaction://hlinksldjump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rId4" action="ppaction://hlinksldjump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Picture 4" descr="http://www.copymax.hu/fotos/SZAKDOLGOZAT/szakdolgozat_kotes_kezdol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00" y="5724000"/>
            <a:ext cx="1557692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Kotta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b="1" i="1" dirty="0" smtClean="0"/>
              <a:t>kották</a:t>
            </a:r>
            <a:r>
              <a:rPr lang="hu-HU" sz="2000" dirty="0" smtClean="0"/>
              <a:t> nyomtatási eljárással készült </a:t>
            </a:r>
            <a:r>
              <a:rPr lang="hu-HU" sz="2000" i="1" dirty="0" smtClean="0"/>
              <a:t>ikonográfiai</a:t>
            </a:r>
            <a:r>
              <a:rPr lang="hu-HU" sz="2000" dirty="0" smtClean="0"/>
              <a:t> dokumentumok.</a:t>
            </a:r>
            <a:br>
              <a:rPr lang="hu-HU" sz="2000" dirty="0" smtClean="0"/>
            </a:br>
            <a:r>
              <a:rPr lang="hu-HU" sz="2000" dirty="0" smtClean="0"/>
              <a:t>Köznapi szóhasználatban a hangjegyírást, illetve a zeneművek</a:t>
            </a:r>
          </a:p>
          <a:p>
            <a:r>
              <a:rPr lang="hu-HU" sz="2000" dirty="0" smtClean="0"/>
              <a:t>hangjegyírással készült formáját is jelenti.</a:t>
            </a:r>
          </a:p>
          <a:p>
            <a:r>
              <a:rPr lang="hu-HU" sz="2000" dirty="0" smtClean="0"/>
              <a:t>Főként a zeneművek előadói apparátusa szerint csoportosítják  zongora-, gitár stb. kottának. A zenekari művek valamennyi szólamát a partitúrák tartalmazzák.</a:t>
            </a:r>
          </a:p>
          <a:p>
            <a:endParaRPr lang="hu-HU" sz="2000" dirty="0" smtClean="0"/>
          </a:p>
          <a:p>
            <a:r>
              <a:rPr lang="hu-HU" sz="2000" dirty="0" smtClean="0"/>
              <a:t>Világszerte egységes jelöléseket alkalmaznak.</a:t>
            </a:r>
          </a:p>
          <a:p>
            <a:endParaRPr lang="hu-HU" sz="2000" dirty="0" smtClean="0"/>
          </a:p>
          <a:p>
            <a:r>
              <a:rPr lang="hu-HU" sz="2000" dirty="0" smtClean="0"/>
              <a:t>Az egyes zeneműveknek valamely kiadó által megjelentetett nyomtatott kottáit el kell látni a kották nemzetközi szabványos azonosító száma ( ISMN) szabvány (MSZ ISO 10957) előírásai szerinti jelölésével.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rId3" action="ppaction://hlinksldjump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rId4" action="ppaction://hlinksldjump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Picture 8" descr="Erkel Ferenc (1810-1893): Himnusz. Vegyeskari változat. - Szerzői kézirat, 1880-as év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00" y="5724000"/>
            <a:ext cx="820336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Térkép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</a:t>
            </a:r>
            <a:r>
              <a:rPr lang="hu-HU" sz="2000" b="1" i="1" dirty="0" smtClean="0"/>
              <a:t>térképek</a:t>
            </a:r>
            <a:r>
              <a:rPr lang="hu-HU" sz="2000" dirty="0" smtClean="0"/>
              <a:t> az ikonográfiai dokumentumok közé tartoznak.</a:t>
            </a:r>
          </a:p>
          <a:p>
            <a:r>
              <a:rPr lang="hu-HU" sz="2000" dirty="0" smtClean="0"/>
              <a:t>A földfelszínt és a rajta lévő objektumokat, illetve a jelenségek regionális elterjedését a síkba kiterítve, két dimenzióban, adott szabályok és jelek szerint ábrázolják.</a:t>
            </a:r>
          </a:p>
          <a:p>
            <a:endParaRPr lang="hu-HU" sz="2000" dirty="0" smtClean="0"/>
          </a:p>
          <a:p>
            <a:r>
              <a:rPr lang="hu-HU" sz="2000" dirty="0" smtClean="0"/>
              <a:t>Egyik jellemzőjük a vetületi rajz és a térkép valódi mérete közötti</a:t>
            </a:r>
          </a:p>
          <a:p>
            <a:r>
              <a:rPr lang="hu-HU" sz="2000" dirty="0" smtClean="0"/>
              <a:t>viszonyszám, a méretarány (lépték), amely a valósághoz képest igen erős kicsinyítés mértékét adja meg.</a:t>
            </a:r>
          </a:p>
          <a:p>
            <a:endParaRPr lang="hu-HU" sz="2000" dirty="0" smtClean="0"/>
          </a:p>
          <a:p>
            <a:r>
              <a:rPr lang="hu-HU" sz="2000" dirty="0" smtClean="0"/>
              <a:t>Céljukat tekintve vannak oktatási, navigációs, közlekedési, turista térképek. </a:t>
            </a:r>
          </a:p>
          <a:p>
            <a:r>
              <a:rPr lang="hu-HU" sz="2000" dirty="0" smtClean="0"/>
              <a:t>Egyezményes szín-és jelrendszerrel készülnek.</a:t>
            </a:r>
          </a:p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" action="ppaction://hlinkshowjump?jump=previousslide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" action="ppaction://hlinkshowjump?jump=nextslide" highlightClick="1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2884" t="20160" r="48292" b="3401"/>
          <a:stretch>
            <a:fillRect/>
          </a:stretch>
        </p:blipFill>
        <p:spPr bwMode="auto">
          <a:xfrm>
            <a:off x="6516216" y="5724000"/>
            <a:ext cx="1103739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églalap 6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Kisnyomtatvány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00000" y="144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" action="ppaction://hlinkshowjump?jump=previousslide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Jobbra nyíl 8">
            <a:hlinkClick r:id="" action="ppaction://hlinkshowjump?jump=nextslide" highlightClick="1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Picture 6" descr="Benczúr Gyula: Országos Általános Kiállítá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724000"/>
            <a:ext cx="77296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/>
          <p:cNvSpPr txBox="1"/>
          <p:nvPr/>
        </p:nvSpPr>
        <p:spPr>
          <a:xfrm>
            <a:off x="1980000" y="1440000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Kisnyomtatványok</a:t>
            </a:r>
            <a:r>
              <a:rPr lang="hu-HU" sz="2000" dirty="0" smtClean="0"/>
              <a:t>: a könyvektől mind alakilag, mind terjedelmükre nézve eltérnek a kisnyomtatványok. Terjedelmük nem éri el a 4 ívet és nem időszaki kiadványok.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Aprónyomtatványok</a:t>
            </a:r>
            <a:r>
              <a:rPr lang="hu-HU" sz="2000" dirty="0" smtClean="0"/>
              <a:t>: az egy ívnél kisebb kiadványokat aprónyomtatványoknak nevezik. Főleg azokat sorolják ide, amelyek egy levélből állnak. Például hirdetmény, röplap, plakát, színlap, gyászjelentés, képeslap, exlibris, névkártya, meghívó, stb.</a:t>
            </a:r>
            <a:br>
              <a:rPr lang="hu-HU" sz="2000" dirty="0" smtClean="0"/>
            </a:br>
            <a:r>
              <a:rPr lang="hu-HU" sz="2000" dirty="0" smtClean="0"/>
              <a:t>Történelmi szempontból, vagy egy bizonyos helység, terület életének szempontjából fontosak. Tartalmilag azért, mert a köznapi életről a legközvetlenebb tájékoztatást nyújtják. 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Grafika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00000" y="144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8" name="Balra nyíl 7">
            <a:hlinkClick r:id="" action="ppaction://hlinkshowjump?jump=previousslide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" name="Picture 11" descr="http://diak.budai-rfg.sulinet.hu/~havassy/dream/rakoczi/konyvhet_12/images/img_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000" y="5724000"/>
            <a:ext cx="1618845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övegdoboz 10"/>
          <p:cNvSpPr txBox="1"/>
          <p:nvPr/>
        </p:nvSpPr>
        <p:spPr>
          <a:xfrm>
            <a:off x="1980000" y="1440000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Ebbe a kategóriába tartoznak a nyomtatott, vagy eredeti rajzok, grafikák, képek.</a:t>
            </a:r>
          </a:p>
          <a:p>
            <a:r>
              <a:rPr lang="hu-HU" sz="2000" dirty="0" smtClean="0"/>
              <a:t>A fotográfia történetének fontos állomása </a:t>
            </a:r>
            <a:r>
              <a:rPr lang="hu-HU" sz="2000" dirty="0" err="1" smtClean="0"/>
              <a:t>Talbot</a:t>
            </a:r>
            <a:r>
              <a:rPr lang="hu-HU" sz="2000" dirty="0" smtClean="0"/>
              <a:t> 1841-es találmánya, a ma is használatos negatív-pozitív eljárás. </a:t>
            </a:r>
            <a:br>
              <a:rPr lang="hu-HU" sz="2000" dirty="0" smtClean="0"/>
            </a:br>
            <a:r>
              <a:rPr lang="hu-HU" sz="2000" dirty="0" smtClean="0"/>
              <a:t>A színes fényképezés elvét 1912-ben szabadalmaztatták.</a:t>
            </a:r>
            <a:endParaRPr lang="hu-HU" sz="2000" dirty="0"/>
          </a:p>
        </p:txBody>
      </p:sp>
      <p:sp>
        <p:nvSpPr>
          <p:cNvPr id="7" name="Téglalap 6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8100000" cy="97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Nem hagyományos dokumentumok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652785" y="6413266"/>
            <a:ext cx="37914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905"/>
                <a:solidFill>
                  <a:srgbClr val="99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Kattints a képre a részletekért! </a:t>
            </a:r>
            <a:endParaRPr lang="hu-HU" sz="2000" b="1" cap="none" spc="0" dirty="0">
              <a:ln w="1905"/>
              <a:solidFill>
                <a:srgbClr val="99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32770" name="AutoShape 2" descr="http://moodle.nyf.hu/file.php/357/kepek/icon/bakeli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4" name="AutoShape 6" descr="data:image/jpeg;base64,/9j/4AAQSkZJRgABAQAAAQABAAD/2wCEAAkGBhQSERUUExQVFRUVFhoXGBgYGRcYFxgXFRgaFxoYGhcYHCYeGBolGhUYHy8gIycpLCwsFx4xNjAqNSYrLCkBCQoKDgwOGg8PGikkHCQsKSksLikpKSwsLCwpNSopKS0sLCksKSksKSwqKS0tKioyKiwsLDApLCksKS4tLyw1Lf/AABEIAJYA7gMBIgACEQEDEQH/xAAcAAACAwEBAQEAAAAAAAAAAAAEBQIDBgABBwj/xABMEAACAQIDBAYFCAYJAwMFAAABAhEAAwQSIQUxQVETImFxgZEGFKGx0TJCUlOSweHwByRidIKiFSNDcoOys9Lxk6PCRGNzFjM0NWT/xAAaAQACAwEBAAAAAAAAAAAAAAAAAQIDBAUG/8QAMhEAAgIBAgQCCAYDAQAAAAAAAAECESEDMQQSQWFRcQUTIjKBobHwQlKR0eHxFWLBFP/aAAwDAQACEQMRAD8A99Ito3cbjL4e6627Vx7aWlJyxbYrOXcWJE5jO+KzN6wOuIYFWKyGaJA4DdyP/FG7WYLiL5A1OLxJPAmLsanxof1sZcoAA10BGpO89pqSQgyxdyLAB8D2VZcxgI1VtIOpPzdQfMV5h9pssQieJ18RNddxZcEFFEyJDc+zdRkKQJcuoxkHycigRgiSeqW3n5R0EiOPbRvQRpCxMDqjzmONHYew0QNO6OHhQKhSuAP1X8x+NWf0cfqz9s/GtJZw/ZRS2FFAUZI7Pb6qf4j8aj6pc+rI7rjD3GtibS8qj0S0BRkTgX+p/nPxrlwLj+y/nPxrYDDrXvq68qAruZH1N51tn7bfGvPUnH9mftn41rjhxXgww/MUgruZBsG+7op/i/Ga8GCfhZ0/v/jWxOFHIV4MMOymOjH+pv8AVDxb8akcE/1Q+1+Na71Qcq99XXkKQUY04R/qR9r8a8ODf6ofbPxrZeqr9EV3qa8hQFGN9Ucf2Q+0fjXeqN9Svn+NbA4ReQqJwq8hQFGPbBN9UPtfjUPUT9V5Ma1zYYchQl6wPojzP3GmFGZs2ctzUQASDqe2OfZRyX016y66c9+nKi8UQT1kU95JNCXLA3qid3yTIPupiovNi6PnN3QvwqjFqxXXs9+tFPti99Wn2x8aExW0HYdZUGu8MPxoHRHD4YFwhleqTPHTTQHfW8/Rp6RXUxNzCM7XbXRG4kkkoUdEIEkkA5x1dwI0rB/0hmABykjdu08a1f6O1X15TGU+qXpjSf1i1HkIpMBTjMOrYm+p1PrWJJHIG4NT3mrzsBD80V4w/W8V/wDPe/1qYB4FFAKn9GVO4RU8H6KqzQWKgAsx1MKo3xIkkwAJGpFGtiaIGKK2P2rz5VH7FsiftXGUf4ZooCtfR+3lJR2bLBIZQuhOWQQ7TBI0/aqrEvbsLmuOqKOLEAdw5nsFW+lG2EwWIsK6FFvZrDFhACo3QveM7xql0Djzr4/tu9eN51xBJuW2ZGB3KyEqVUbgARwpMEza7S/SLbTSyjXP2m6i+WrH2Vnj6d4qSQyieyf8xNZvNUg1ILHv/wBa4udLpA5ZVPvFTt+nWLEy6tPNQN3LLEVns1dNILNxh/0jSUzoUjeUJYHvB1Htrb7P2pavLmturrzB3dhG8Hvr4l0mkQKuwuPe2we2xVhxHuPMdhqSCz9BbPwqM1kETmu5Tv1ELp7a7aWzFuLaVIV7l/owbFxiuXLJzlpysB1tN8GsN6Pek125YwkMEvXMZdtq0woYJYhjMwP6ySO/upphsRi0CjpFtm4xyKxlmusrIVVgpysVAGaQp6RIOukrIZNNjNlKuItgK9u3ds3jluFgEayph2J1A+S3jQmazbvC28ZUsK63XL9Ffa5EXGa3IW1GbLu13mkgs4qxahHGREe5lhpgpbW5k6VJcZLq6qSNG1kVdZfG2QLYZctq42HAOVlHU6RkOZTmt6RrpmAAoGgjbgKXVyqyK4QjLcW5ZaSRKNvymNx1EHsrzD6l9dzkDu0oHC3r2NDXCQSmUQQQF6ruoARcltQEbU5VkxMmr8Fs64SwD2yQzB4zkq6xKQFlm1+YCOq3KkOxpgsH0lxUHzmA8958BJ8KP2ngEtXEPRv0bCcjSG0OVhO+ToR31nbWIu2+st60jEpbAJaScQCEAOUjUTrwjhpQH9N4vRbFy3ceyS5Rn61p2tllU511ZgpAAJGeAYMUwbya3beASyVQAyZYsZ1UmAoG7QDU86v2Rs23cQdUXHNzKR0mXJbic4A3nf5V8vu+kGNfprdzFWLYw/8AWsGViR0pTMVbIzHrXVBUxq27SisB/Si9IFxFkHIM0AN/VuWyN0iIeituELZiVGXKTAYSrF0PpNnY9klLeVmN4XStzMRlCEhYUaHdrPOs0+FnjSOz6U7Qw7W8KXU9ODEB7cAqHOW5cSCCD8wxPnQ+y/SxL0BWho+S2jeHPwmhsaG1/AySFGaN5JAA7NxJoW5sVjwT7Z/21EY4kNrCk+M7jpU8PioDQfDKF7tBSJFaejoIBjeAd9XJ6PqOFEWcYco14VcmK1piBH2WqjcKcegCgY+OK4W4GHEHprWh8KEvCRRnoJ/+zun/ANlx/wBy1RQWIcbjmTE4khV1xN8SwJ+Tc3aHuP5irBtXNvjwn7682jh5xF/96xP+cVX6pFDYErt+o7f9IcJaylrjPks5Us9G6lmVTvcHqqbrFiRwmKGxRCKWJgKJPcK+f46+112duPsHAeApWAcMRg76OHtjCXMwK3FN+8rjrB1dWZiG1UhhyYHfVfpTjrV28Htv0ha1bF1srIDdRcjMA2pzBVYnTUmlITvrstICBFegURYwjPoontj76NwezELFS8txgaDxO+oS1Ix3NWhwerr+4v1x/YpivDWj2lsazaBKk3AANxI4x4c6W3cCmVWkpmmA2o07RuqC1osvl6N1orNXV1s6uutLfuLga4mrr2DKHrDTgRxHZUci/t/y1amnsYJwlB1JUzTbIUthsCqXVsv69iCLhg9HFrDEORyEHyrUbOOIRRae8G6NbVpmADC3KWlVc8HI6jEvbDKQWFp4MDT5eyLyb+WrsOQjBlJBB0+T5dx3eNMhR9QwuNuKGIuNbudK+ZSmUh7VrpMxJ1BK2kWI5UThMZf6JLoukAyoDAlIU3DGvUZ5tEkRMMJJBis5g7yuqsoMESN2nZuokgcj7PhQA7vbLaCC1vKwN6LayD0fRqpCoBl/++wA4ZGnhXj4nEaRdtuXV7ijo1cFlFlj0gyx0ga4oLvwSQYInM47ELbUkg+zU8OFZS/DMWYGT2r5bt1AzXDBYu7/AFzYsT0tjrFSVVlNroyWiAynEyE1LBHPAVBtl4x06M4m2Vmza0yTdXEIih5Az3VRLtoZjJHSCINZHok+ifNfhV1vZgIlgFU7uZ7hvpOSW5PT0p6jqKsZYXDYjENi3uXGW6LZN4OhzPlIuEOYAtwbKkkxqBvmKNxno3eINs3sy5LZeUK9SwGtJdj6lUGl3QEHnSa3h7ZDFbZYoAesd8nhG6oFU6oNhetEQTOulVetXgbf8fOk3JZ831ron1NHd2RiHuW7nrKFwuZbiWlkGERjdKgFQpYqzvMBc2oYE4ccIkUyxGzLZYqhhhwO49xoG9aZTBBFWRmpbGbW4bU0XU12NBsT0l/s73WBOjEwRP0jxHbWotmAQEIn9oGvmUVrfRXaxdeic9ZRKk8VHDtI93dUig1VowBNTOJAoYCuNuaYFj7YfcoXxE/fT/8AR5edsdmKg5sK5lQBIF5BJHMnN4LWbGF1HeK0f6MrmXFgan9VueEXk03btabeAQq2k36xeH/9OJ/ziq81S2n/APkXv3rFf5qGLUAI/TDGRbCD551/urr748qyLGN5OtNvSS9nvkSIQBfvPtNKmt9oPdUABye+rcNYLsFHH2VApTLZiFbbOPlEhR99Q1JcsbRr4TRWtqqL23db0sv9iy31j0dtiADv+kR84nvpvhtmm4zXEVRlgPec5LYJG6TvY/RWWMbtKjgrGcqDCZ/lsBuRdSe0xw8KKxGNe64C2x0SKVt2wSMinhmAnMdCz72PZAGG+b738T1DrRispXWWnUfy1HNSp/D61Ph0Bg4lZ5Cy+X+aG9lRxWyiVzsFdF+fbJ6gJ0zo0Mik8SI4TNAJ6I3QQwAMGYiR+Io3B28TZuhoIHYJCyIJAO8Hip0I0IIqTjFbFGnxrkqm7ztLK+ioA9UyBukaVY9VRw/aHKKU4nD5GgnTeDPtrUbRVWkooWRmVN4VhIZBxyyJE8GWkuOzi0CwClTHA9U+fGp6WpmvvsU+keE5ocyi8K1vf+yb+a7LuKLpPM1Wt48z51610nefdrVYFbTzRqvRPaBKshJ6pzDubf7dfGtC1+sRsC5lvD9pSPLX7q1Fy7SExL6R48s4QHRdT3n8KTi4eZr3F3M1xzzY/D3CqZoGNdnWJBdtQDoOZ+FMhZDhXaVI5bm7p3Cq1weiIGKlQOGhLanXnTfB3MpLKuZ10tj6JGpfXiNI5Tm3qKwTnzP72/k9Vw3Dx0NNtpOt9sy3t1lcu1fuyB2aUE3Ht4cGDDZmu66glVHUkajPlJ3xGtdbwyOYTGWyf/ctuq/bXMF7zAqi9sG/eSHAJLZpIMjfMSe3U8eOtCL6P3rMkKDIiY1HceFHJGtiP/tfMvbddunwLNq7FdGKunR3GAcagpcU/Pt3AcrKfpKSKqu7He5ajVmUfK4dxNNNjYpmT1fEA5GJyN9TeOqXV5Bj1XUbwZ3gGgsRtJrKaKwz6MBukaGaLcZJL7/gurT1dGUp0rSzmqvel+K/n8TK9YHiKuw2Ka24cMcymR4cPEaeNE7Zw8XZj5QDeO4+6fGgujPKt0XaTPK6um9Obg906PpWDxQdVZTowkePCic1Zr0Wvnowp7SPAwR7VPjWiFTKiYbUd9OP0cn9dGn/AKa7z+utUkB1FO/0dn9fGv8A6a97L1n3UwFW0W/WL371ij/3AKGZqI2gCMRe/ecV/qA0ux17Lbc8lPmdPvqLAxO0HLXCx+dLeZNB8acbUw2Qp/8AGBv4qdfeKXs0f8/hURgzCm+FtBrCy2XrHWJ1k0uiaabOWbbodTOYDnz9oHnVOt7tnT9Gteu5X1TWb33W2egyw1uSoGsplB5zpW79Ftmh1OZIywASIzbweJmIHnXz7AOSoJBWDpzy8Y7RW82PtwKpaMzZcxVfpRo4HG2x3xqpkRWOPsyz3PQcXF62ilBK3y1utvC/+9O7RtLWyEA3Clm3dkq9sroswc2UNEHlpNG7F9J7V2yHcpaMkFS6zppMGCNZ38qy+3vSt2uXURkNojIrKCQAeKzq1zUrA0PCImrpThy+NnK4fg+I9a0vZcN29lT+Kb7dTE4lILGdJbWI5D/xNI77TZfrT8nzmnG1MYBoBPZv0iPYBHfNKNouFtqFWM5zEb9Bu37qr0llfD5HV9IaicJSfRSfX8fsrsBf0Qeis3JWL917SjWVNropPcemH2TU8T6PsnrXXU+q3BbbQ9cm41uV5CUJ1ocY1gFXM2VGLqOCu2XMyzuJyJ9kVK7tRm6SWc9Kwa5JHXYEtmaBqcxJ8TXSPGDXY+x8mKVHIacJcxAiRBbBvfSe1TlngYpz6mxW00iLzug3yDbNsEns/rR9k0h2PtVheLkFiLD2Rmbcj2jYUAgblVtB2Cj7mNaF1MISya6KzZSSORORfsikRYqxOx2X1k5lPq1wW2+V1izskjslCdedUYrZ5suqsQc1u1d0ndetrcUa8QGAPdUcTjbma6CzEXXzPr8tgxYFuZlifE1W+IZ9XJaFVQTqQqLlUDsCgAdgoZJGjLf1/wAkxO/WNVp16PYJnuhVYKTmgksBvmOrrMe6s818tbRw0COt/eH4/dTjY+08pV1PEEHflYHfHEbwRxDHsrmSXR+X6Ht4TtNx63JWltJeGbSwng+u2dnJG4UJtDZ6AbhS3YvprnusL3R27ZWV1O8ACFbcwOrSfPhXvpF6TDqLhzbuEnrQcxAEHQboPE8Kv9bCr/s4n+P4j1i063V3+Hx32Md6QYb+sOWImRvkRG/hv5Ujxl1mXq75J3ge+nm28eDmCwWcwxGqoB/Zq3E8z21l2i7cCgnqmIjgDr3SapXvWvM7CtaMdOWXSiqdd8Pt49avqV7dxUMk5pynj2x9xpauMHb51dtd890xEL1R/Dv9s0GLNbtNVFJnleLkp605R2s02xcVFoPB6rk/wmA3s91ahMTWZ2Pai2oPEa/xa+40zwDygB3rKnvXT3RVqMoyfE9lPv0ekevD91u/61r4VmI99aT9Hqn14cjhbv8Ar2qYhRtFv1m9+84r/UpXtIA5F06zCe5esfdTHHH9avjdOKxI8c+n57aCu3D0lsAx1XbxML8aGCEW37UqD9Ez4HT4Vn2A51usS5IIJ0IjzrK4kujFSTpu7RwqAwFCOdEYe7lIIIkH8iu9YYGQx9lWDFN9I0nklGTi7W4wYZ4uI27eOKnsqeHx/UzMQnWjWSpPMRqp7QRQdnaDqZDEeX5NGttMOAHnQ/NPPjFZJaLW23zPR8P6ShNPndSe93yt4SeLa8ljvQXb2irf2ik8OuJ/mtE+2hb+2gQcpzcCQW3biCzaweSgAxur1cWgYMHeRwjTlVPr6rJWZPFj91QUJPo/oaJ8ToxV88VvtcumKWeviQu2VzC6zQsfJ4k8FHZSvGX85JJ3+4bhRmI2i7GSx/PZQj4luLGtWnp8uXucPjeN9f7MFUbvzfi/DsugCwA10r0oOftk1Z07n5xjh29tW2TcYhQxk+zmatOcGbGwOhaN5014D8fdTJsIY/4+NMsE7KoAJgDnRLYh/pHzoyFIxO0sJDA/n2UMQN+la3HliDqdRG/n99Z3PcDZc7amBQBZs7EKso3yG39h4H89nKml4FCAoXowJmRBnjI49tKBff6RozC7WuLpmLLyOo8OVUamlbtHW4Pj1px9XqXXRqrXWu8W91gMs7S6pIaBMGSN57pB7yKtXakkLnBnSJMH7IWfE1WNpoywc6azpuk9xHuqXrduQc9wkbt4/wDKqHCXg/kdaPE6OH6yNYv3l54rw2B2xDXCQuhXSNBAnhGijsFWYu+LakSDdIgkaR2ntjcOEzXmK220RbleZmSe7SB+daWm83Fj51bDS6yRz+J9IJRcNJtt4b2VZ2XR5y/oDlB2edWYbC52Cjjv3buNTFw8zWi2PhjbEknM2/sHL41pOIe4eyRy8xV2HEXSPprmHeuh9kGjVuHmaFxdzIUua9RxP91uqaYUGouo760H6PD+vD90uf69ukQbranQanuGtOf0dXZx5/dbn+tbPuIqREy6Et0j/OZySd5JjPm7TmLE9rVUl7NcJPBQvmxNMcEsoy8DcPstrrQdmzDOToMxWOwbm9vlSkNHXFkUr2jgsw7Ru+FORakxIHnVd7DjmPI/CoDoxzW40O+qspG7y+FaDHbPB1kT2A0puYeDr7jQIpRwe+rZqLYYHf8A5TXgscmI8z76AJzUTUWU/T/lrw2p3ufIj3CgCFxwN/58KpKlt+g5fH4UULQHH+U16lmTAI8jTAoFunmytnZdTvPs7Kls/ZYBmZPcfZT3DYH9oe34UCIWrFWi1RfqwUSzqBzM1Z6nIkMpB3ETqKdDE17DTSTHYHz51sXwHaKBxOAHMUgoxJtkGp5qdYvZYPH8+dK72BIOh9lAio17UMv5/JqSrPHzH40DOmvVQkwNTRNnCA7zTbCYIDdQBRs7Z2U5j8rh2fj203tJFe27P50+NW9F2+740wIgUNjBmVl5gir7tmY13GfLx3VGI1OscOZ4ChjA8PiGe2vMiG8IBB8qMw+Mey5ezcZWdVOdZVoYarPEHIp0MaDiKr2PhxmdSPktmP8AEJge7zq2/wBYzp8hO751SQmWYFzmC5SZd9ZEDqL2UTgbGe3J1bM0EnhmMDw4VVgLsD/Eb/ItDYO/dSEg5RO+IGs6HnrQxoLbD5dDuHHl2Hs7eHdutGEBrsTtG2qzcIB4SYnfO4EnwFVYfbVkmCzSd7MpAPnu8ajzR8S5aU5K0nR13Z45Un2nhSGCrpuO8bzMDUbtK05Wkt/rYpQPm6k8son3r7aaRSxJdwVyd/kyfetDvgnP0vt2h91bO1gRFTbZimgjymGGDccW/wCon3ipWMIxO86Bjq6Gcqlo0Gp0rYtsleRrrWzQGBO4ET3cfZNAcpk7eCuE6KT/ABp8Kus7KvH+xB/jWtLhcDBI10MeWn3Uwt4eOygOUzVnZF/6hf8AqLV67Jv8LCj/ABFp7c2hbTe4kcjrQOI9Ih8xWbzFMKFLbPZCQyrbzaGHSSNDEHeJA8qss4G6SSttXne2dZPadd9Qwv8AWXGNzTlr3aDlvqWFxbWrjZessbucHQ0xUXLsu/wsr9tfuNRbZN877Kn+NfjTSxt9DAbMp8THjRtvFI/yXU+NIdGYOybu/oFnh1l/M1SuynZoa0qdqspMzy17fKtVdtEUHbSXnlr5aD20UgoQjY97hZTs6y/CprsO99Qo/jX4VpUtGrBb76KAyo2LdG+yg/iX4VXd2QYMoqxqSGXMANSR1d+la17RoK/a1jmI8xFOgoF2R17QnUqSpJIk8QT2wfZRpw1KNgXDLqdDofIwfbTh7oXVjpSwicU3sD3bYH/E+7j2VC3hMxnd/wCI4knn/wACqL227ZMrm0PW0JU+I3a68dwqy5js6AWiADx5ntPD899RUovZlstGcFck0cWy38o+T0ZYcyQdSe3cByFCreJAJXL1U07IPZUcIzm8Gb5QRhE6gHd3CasZtP4U/wApqSKGEYEiDu0uH+a3p7jXDqu30W638QGo8dDUMbgs+LxIAUD1i9w0AF1gAB30AysjMuvFTyBAzBhP51oY4sDbHAK915zHdw07CNeEQI4kzAFeJtFLloliQ6sMp1M5t4BPEaHkQG4watvWCoCuCUOuYDgeBA3GhMTZRRCjSZnjPcPxnsrEr2f39s9E+Vq4ryq/HDT2SS6dPmNtnbXhY1McOQ7zw7uyo4THgXXY6yIndxBPuilhwjLbYnSeHKeqB3xTPZuHnKBpInkBMsTrp+RWqGFk4eu05tx2se4f0gtgRk9oq9fSFDutk+IpQ9swCTv1iDw037iaXX8xcxIgxGukGKnaKLNO3pDa4oR4iqsR6QLByWyT2kR7NaRIWYdYa95mrfVyM0DSZEzuOtGAtk7u2WYmDlJ1MKT7RVds9Jobk9rMFHdLcaoXAkFpOk+fhvFRvbPhZB07ZjxpWGQtsOi65rZ/xEJ8gaj64g3MnmKUthCY1GoO6eNROCIqLkOhlfuodQyA85G4cxXWMSij5aTGpmkjKs7/AH/Cp2MOG3UucfKPfW0b51vxIqIa0fn2vBifZFLUwZqFvDEbiPlHUzunhUlIVDT1tgxCXDA5agz2eHKicLtxl1hW1jUFT3d9UepjmY8TBGkGK7D4dhniMpjUjXqkHTlTtCyO19JrfFCD3g/jUD6TpwFIcUzu3WJOUQKrbZ7EaHv0NPA7ZoT6UL9GgMX6RIeFLbOEJ3jXnrw03UW+B6klphoAnUjmOsD5A0WhZAk2oovM6g69w37/AG1VjNoZ5k8YI4ALuGbcZgmRzHKobTwhGUjgfKYI9s1Vd2cVljqpM9g744HnVWrlG3g5KM89/wBemenmX4ray22UIWKgCCAVBnjAPEg6SDESSZonCXwL4I0Vx1uQMSfKDr+NULatwukkcCCfcPiOOlFerlsrFIXUwd7acRwEKAB389KI5ar7/Y6urUYScljK2rp1/M7yn8QzZ/ynuHTNov8AdUaee+psBJEzAQbxvUEGhMDhGuMZOoAOu4TMADhWm/RpZ/X2DAGLFzSAROfDgkT5+NbNjzrGX6QvRFsLefFWmXorrFmUkhldjJywpBBJnUisRcdt4jfzMyd57T211dTQgbFbTudntpeccwMws+NdXUuVErZfhcQ905DGug1OhJ8Y8q0WFwJBkQPE8dOXKvK6osjbDVwObf7/AMO0+dRbZAzaPcU7uq0ecgzXV1KkSspxOz4BOZiY4kcO3L2Up9cuA7/aP9teV1SihWH2r1yPlR4r/soTF3m+TMyP2f8AZXV1KshZCxZZyAx3f3eX93sos7MWN59nwrq6oy3JCfEbITMdW/l+FG4HZSAb21/u/CvK6kAYMABrJ07vhQSXYAGVTlM685nhXV1SiKw+xta6RvjsEAa68BXmIxlwjU/ny7K9rqkFgdnEEnULv1jlp8ad2cPGimJEcI91e11KSQrZ6MHA4fnvqu5bIGWRB7Oe/umK6upUFi3GYKUYzuWR3jWkL4u4CYyx3n4V1dUqCz2xi7g5DuJo+1j7sZZEHf2+yurqaQWwrDtckABZIjeR4Egbq+ufo59Bzhg1+8yvcuLlAWcqqSCdSAZJVdOAUb99eV1DF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6" name="AutoShape 8" descr="data:image/jpeg;base64,/9j/4AAQSkZJRgABAQAAAQABAAD/2wCEAAkGBhQSERUUExQVFRUVFhoXGBgYGRcYFxgXFRgaFxoYGhcYHCYeGBolGhUYHy8gIycpLCwsFx4xNjAqNSYrLCkBCQoKDgwOGg8PGikkHCQsKSksLikpKSwsLCwpNSopKS0sLCksKSksKSwqKS0tKioyKiwsLDApLCksKS4tLyw1Lf/AABEIAJYA7gMBIgACEQEDEQH/xAAcAAACAwEBAQEAAAAAAAAAAAAEBQIDBgABBwj/xABMEAACAQIDBAYFCAYJAwMFAAABAhEAAwQSIQUxQVETImFxgZEGFKGx0TJCUlOSweHwByRidIKiFSNDcoOys9Lxk6PCRGNzFjM0NWT/xAAaAQACAwEBAAAAAAAAAAAAAAAAAQIDBAUG/8QAMhEAAgIBAgQCCAYDAQAAAAAAAAECESEDMQQSQWFRcQUTIjKBobHwQlKR0eHxFWLBFP/aAAwDAQACEQMRAD8A99Ito3cbjL4e6627Vx7aWlJyxbYrOXcWJE5jO+KzN6wOuIYFWKyGaJA4DdyP/FG7WYLiL5A1OLxJPAmLsanxof1sZcoAA10BGpO89pqSQgyxdyLAB8D2VZcxgI1VtIOpPzdQfMV5h9pssQieJ18RNddxZcEFFEyJDc+zdRkKQJcuoxkHycigRgiSeqW3n5R0EiOPbRvQRpCxMDqjzmONHYew0QNO6OHhQKhSuAP1X8x+NWf0cfqz9s/GtJZw/ZRS2FFAUZI7Pb6qf4j8aj6pc+rI7rjD3GtibS8qj0S0BRkTgX+p/nPxrlwLj+y/nPxrYDDrXvq68qAruZH1N51tn7bfGvPUnH9mftn41rjhxXgww/MUgruZBsG+7op/i/Ga8GCfhZ0/v/jWxOFHIV4MMOymOjH+pv8AVDxb8akcE/1Q+1+Na71Qcq99XXkKQUY04R/qR9r8a8ODf6ofbPxrZeqr9EV3qa8hQFGN9Ucf2Q+0fjXeqN9Svn+NbA4ReQqJwq8hQFGPbBN9UPtfjUPUT9V5Ma1zYYchQl6wPojzP3GmFGZs2ctzUQASDqe2OfZRyX016y66c9+nKi8UQT1kU95JNCXLA3qid3yTIPupiovNi6PnN3QvwqjFqxXXs9+tFPti99Wn2x8aExW0HYdZUGu8MPxoHRHD4YFwhleqTPHTTQHfW8/Rp6RXUxNzCM7XbXRG4kkkoUdEIEkkA5x1dwI0rB/0hmABykjdu08a1f6O1X15TGU+qXpjSf1i1HkIpMBTjMOrYm+p1PrWJJHIG4NT3mrzsBD80V4w/W8V/wDPe/1qYB4FFAKn9GVO4RU8H6KqzQWKgAsx1MKo3xIkkwAJGpFGtiaIGKK2P2rz5VH7FsiftXGUf4ZooCtfR+3lJR2bLBIZQuhOWQQ7TBI0/aqrEvbsLmuOqKOLEAdw5nsFW+lG2EwWIsK6FFvZrDFhACo3QveM7xql0Djzr4/tu9eN51xBJuW2ZGB3KyEqVUbgARwpMEza7S/SLbTSyjXP2m6i+WrH2Vnj6d4qSQyieyf8xNZvNUg1ILHv/wBa4udLpA5ZVPvFTt+nWLEy6tPNQN3LLEVns1dNILNxh/0jSUzoUjeUJYHvB1Htrb7P2pavLmturrzB3dhG8Hvr4l0mkQKuwuPe2we2xVhxHuPMdhqSCz9BbPwqM1kETmu5Tv1ELp7a7aWzFuLaVIV7l/owbFxiuXLJzlpysB1tN8GsN6Pek125YwkMEvXMZdtq0woYJYhjMwP6ySO/upphsRi0CjpFtm4xyKxlmusrIVVgpysVAGaQp6RIOukrIZNNjNlKuItgK9u3ds3jluFgEayph2J1A+S3jQmazbvC28ZUsK63XL9Ffa5EXGa3IW1GbLu13mkgs4qxahHGREe5lhpgpbW5k6VJcZLq6qSNG1kVdZfG2QLYZctq42HAOVlHU6RkOZTmt6RrpmAAoGgjbgKXVyqyK4QjLcW5ZaSRKNvymNx1EHsrzD6l9dzkDu0oHC3r2NDXCQSmUQQQF6ruoARcltQEbU5VkxMmr8Fs64SwD2yQzB4zkq6xKQFlm1+YCOq3KkOxpgsH0lxUHzmA8958BJ8KP2ngEtXEPRv0bCcjSG0OVhO+ToR31nbWIu2+st60jEpbAJaScQCEAOUjUTrwjhpQH9N4vRbFy3ceyS5Rn61p2tllU511ZgpAAJGeAYMUwbya3beASyVQAyZYsZ1UmAoG7QDU86v2Rs23cQdUXHNzKR0mXJbic4A3nf5V8vu+kGNfprdzFWLYw/8AWsGViR0pTMVbIzHrXVBUxq27SisB/Si9IFxFkHIM0AN/VuWyN0iIeituELZiVGXKTAYSrF0PpNnY9klLeVmN4XStzMRlCEhYUaHdrPOs0+FnjSOz6U7Qw7W8KXU9ODEB7cAqHOW5cSCCD8wxPnQ+y/SxL0BWho+S2jeHPwmhsaG1/AySFGaN5JAA7NxJoW5sVjwT7Z/21EY4kNrCk+M7jpU8PioDQfDKF7tBSJFaejoIBjeAd9XJ6PqOFEWcYco14VcmK1piBH2WqjcKcegCgY+OK4W4GHEHprWh8KEvCRRnoJ/+zun/ANlx/wBy1RQWIcbjmTE4khV1xN8SwJ+Tc3aHuP5irBtXNvjwn7682jh5xF/96xP+cVX6pFDYErt+o7f9IcJaylrjPks5Us9G6lmVTvcHqqbrFiRwmKGxRCKWJgKJPcK+f46+112duPsHAeApWAcMRg76OHtjCXMwK3FN+8rjrB1dWZiG1UhhyYHfVfpTjrV28Htv0ha1bF1srIDdRcjMA2pzBVYnTUmlITvrstICBFegURYwjPoontj76NwezELFS8txgaDxO+oS1Ix3NWhwerr+4v1x/YpivDWj2lsazaBKk3AANxI4x4c6W3cCmVWkpmmA2o07RuqC1osvl6N1orNXV1s6uutLfuLga4mrr2DKHrDTgRxHZUci/t/y1amnsYJwlB1JUzTbIUthsCqXVsv69iCLhg9HFrDEORyEHyrUbOOIRRae8G6NbVpmADC3KWlVc8HI6jEvbDKQWFp4MDT5eyLyb+WrsOQjBlJBB0+T5dx3eNMhR9QwuNuKGIuNbudK+ZSmUh7VrpMxJ1BK2kWI5UThMZf6JLoukAyoDAlIU3DGvUZ5tEkRMMJJBis5g7yuqsoMESN2nZuokgcj7PhQA7vbLaCC1vKwN6LayD0fRqpCoBl/++wA4ZGnhXj4nEaRdtuXV7ijo1cFlFlj0gyx0ga4oLvwSQYInM47ELbUkg+zU8OFZS/DMWYGT2r5bt1AzXDBYu7/AFzYsT0tjrFSVVlNroyWiAynEyE1LBHPAVBtl4x06M4m2Vmza0yTdXEIih5Az3VRLtoZjJHSCINZHok+ifNfhV1vZgIlgFU7uZ7hvpOSW5PT0p6jqKsZYXDYjENi3uXGW6LZN4OhzPlIuEOYAtwbKkkxqBvmKNxno3eINs3sy5LZeUK9SwGtJdj6lUGl3QEHnSa3h7ZDFbZYoAesd8nhG6oFU6oNhetEQTOulVetXgbf8fOk3JZ831ron1NHd2RiHuW7nrKFwuZbiWlkGERjdKgFQpYqzvMBc2oYE4ccIkUyxGzLZYqhhhwO49xoG9aZTBBFWRmpbGbW4bU0XU12NBsT0l/s73WBOjEwRP0jxHbWotmAQEIn9oGvmUVrfRXaxdeic9ZRKk8VHDtI93dUig1VowBNTOJAoYCuNuaYFj7YfcoXxE/fT/8AR5edsdmKg5sK5lQBIF5BJHMnN4LWbGF1HeK0f6MrmXFgan9VueEXk03btabeAQq2k36xeH/9OJ/ziq81S2n/APkXv3rFf5qGLUAI/TDGRbCD551/urr748qyLGN5OtNvSS9nvkSIQBfvPtNKmt9oPdUABye+rcNYLsFHH2VApTLZiFbbOPlEhR99Q1JcsbRr4TRWtqqL23db0sv9iy31j0dtiADv+kR84nvpvhtmm4zXEVRlgPec5LYJG6TvY/RWWMbtKjgrGcqDCZ/lsBuRdSe0xw8KKxGNe64C2x0SKVt2wSMinhmAnMdCz72PZAGG+b738T1DrRispXWWnUfy1HNSp/D61Ph0Bg4lZ5Cy+X+aG9lRxWyiVzsFdF+fbJ6gJ0zo0Mik8SI4TNAJ6I3QQwAMGYiR+Io3B28TZuhoIHYJCyIJAO8Hip0I0IIqTjFbFGnxrkqm7ztLK+ioA9UyBukaVY9VRw/aHKKU4nD5GgnTeDPtrUbRVWkooWRmVN4VhIZBxyyJE8GWkuOzi0CwClTHA9U+fGp6WpmvvsU+keE5ocyi8K1vf+yb+a7LuKLpPM1Wt48z51610nefdrVYFbTzRqvRPaBKshJ6pzDubf7dfGtC1+sRsC5lvD9pSPLX7q1Fy7SExL6R48s4QHRdT3n8KTi4eZr3F3M1xzzY/D3CqZoGNdnWJBdtQDoOZ+FMhZDhXaVI5bm7p3Cq1weiIGKlQOGhLanXnTfB3MpLKuZ10tj6JGpfXiNI5Tm3qKwTnzP72/k9Vw3Dx0NNtpOt9sy3t1lcu1fuyB2aUE3Ht4cGDDZmu66glVHUkajPlJ3xGtdbwyOYTGWyf/ctuq/bXMF7zAqi9sG/eSHAJLZpIMjfMSe3U8eOtCL6P3rMkKDIiY1HceFHJGtiP/tfMvbddunwLNq7FdGKunR3GAcagpcU/Pt3AcrKfpKSKqu7He5ajVmUfK4dxNNNjYpmT1fEA5GJyN9TeOqXV5Bj1XUbwZ3gGgsRtJrKaKwz6MBukaGaLcZJL7/gurT1dGUp0rSzmqvel+K/n8TK9YHiKuw2Ka24cMcymR4cPEaeNE7Zw8XZj5QDeO4+6fGgujPKt0XaTPK6um9Obg906PpWDxQdVZTowkePCic1Zr0Wvnowp7SPAwR7VPjWiFTKiYbUd9OP0cn9dGn/AKa7z+utUkB1FO/0dn9fGv8A6a97L1n3UwFW0W/WL371ij/3AKGZqI2gCMRe/ecV/qA0ux17Lbc8lPmdPvqLAxO0HLXCx+dLeZNB8acbUw2Qp/8AGBv4qdfeKXs0f8/hURgzCm+FtBrCy2XrHWJ1k0uiaabOWbbodTOYDnz9oHnVOt7tnT9Gteu5X1TWb33W2egyw1uSoGsplB5zpW79Ftmh1OZIywASIzbweJmIHnXz7AOSoJBWDpzy8Y7RW82PtwKpaMzZcxVfpRo4HG2x3xqpkRWOPsyz3PQcXF62ilBK3y1utvC/+9O7RtLWyEA3Clm3dkq9sroswc2UNEHlpNG7F9J7V2yHcpaMkFS6zppMGCNZ38qy+3vSt2uXURkNojIrKCQAeKzq1zUrA0PCImrpThy+NnK4fg+I9a0vZcN29lT+Kb7dTE4lILGdJbWI5D/xNI77TZfrT8nzmnG1MYBoBPZv0iPYBHfNKNouFtqFWM5zEb9Bu37qr0llfD5HV9IaicJSfRSfX8fsrsBf0Qeis3JWL917SjWVNropPcemH2TU8T6PsnrXXU+q3BbbQ9cm41uV5CUJ1ocY1gFXM2VGLqOCu2XMyzuJyJ9kVK7tRm6SWc9Kwa5JHXYEtmaBqcxJ8TXSPGDXY+x8mKVHIacJcxAiRBbBvfSe1TlngYpz6mxW00iLzug3yDbNsEns/rR9k0h2PtVheLkFiLD2Rmbcj2jYUAgblVtB2Cj7mNaF1MISya6KzZSSORORfsikRYqxOx2X1k5lPq1wW2+V1izskjslCdedUYrZ5suqsQc1u1d0ndetrcUa8QGAPdUcTjbma6CzEXXzPr8tgxYFuZlifE1W+IZ9XJaFVQTqQqLlUDsCgAdgoZJGjLf1/wAkxO/WNVp16PYJnuhVYKTmgksBvmOrrMe6s818tbRw0COt/eH4/dTjY+08pV1PEEHflYHfHEbwRxDHsrmSXR+X6Ht4TtNx63JWltJeGbSwng+u2dnJG4UJtDZ6AbhS3YvprnusL3R27ZWV1O8ACFbcwOrSfPhXvpF6TDqLhzbuEnrQcxAEHQboPE8Kv9bCr/s4n+P4j1i063V3+Hx32Md6QYb+sOWImRvkRG/hv5Ujxl1mXq75J3ge+nm28eDmCwWcwxGqoB/Zq3E8z21l2i7cCgnqmIjgDr3SapXvWvM7CtaMdOWXSiqdd8Pt49avqV7dxUMk5pynj2x9xpauMHb51dtd890xEL1R/Dv9s0GLNbtNVFJnleLkp605R2s02xcVFoPB6rk/wmA3s91ahMTWZ2Pai2oPEa/xa+40zwDygB3rKnvXT3RVqMoyfE9lPv0ekevD91u/61r4VmI99aT9Hqn14cjhbv8Ar2qYhRtFv1m9+84r/UpXtIA5F06zCe5esfdTHHH9avjdOKxI8c+n57aCu3D0lsAx1XbxML8aGCEW37UqD9Ez4HT4Vn2A51usS5IIJ0IjzrK4kujFSTpu7RwqAwFCOdEYe7lIIIkH8iu9YYGQx9lWDFN9I0nklGTi7W4wYZ4uI27eOKnsqeHx/UzMQnWjWSpPMRqp7QRQdnaDqZDEeX5NGttMOAHnQ/NPPjFZJaLW23zPR8P6ShNPndSe93yt4SeLa8ljvQXb2irf2ik8OuJ/mtE+2hb+2gQcpzcCQW3biCzaweSgAxur1cWgYMHeRwjTlVPr6rJWZPFj91QUJPo/oaJ8ToxV88VvtcumKWeviQu2VzC6zQsfJ4k8FHZSvGX85JJ3+4bhRmI2i7GSx/PZQj4luLGtWnp8uXucPjeN9f7MFUbvzfi/DsugCwA10r0oOftk1Z07n5xjh29tW2TcYhQxk+zmatOcGbGwOhaN5014D8fdTJsIY/4+NMsE7KoAJgDnRLYh/pHzoyFIxO0sJDA/n2UMQN+la3HliDqdRG/n99Z3PcDZc7amBQBZs7EKso3yG39h4H89nKml4FCAoXowJmRBnjI49tKBff6RozC7WuLpmLLyOo8OVUamlbtHW4Pj1px9XqXXRqrXWu8W91gMs7S6pIaBMGSN57pB7yKtXakkLnBnSJMH7IWfE1WNpoywc6azpuk9xHuqXrduQc9wkbt4/wDKqHCXg/kdaPE6OH6yNYv3l54rw2B2xDXCQuhXSNBAnhGijsFWYu+LakSDdIgkaR2ntjcOEzXmK220RbleZmSe7SB+daWm83Fj51bDS6yRz+J9IJRcNJtt4b2VZ2XR5y/oDlB2edWYbC52Cjjv3buNTFw8zWi2PhjbEknM2/sHL41pOIe4eyRy8xV2HEXSPprmHeuh9kGjVuHmaFxdzIUua9RxP91uqaYUGouo760H6PD+vD90uf69ukQbranQanuGtOf0dXZx5/dbn+tbPuIqREy6Et0j/OZySd5JjPm7TmLE9rVUl7NcJPBQvmxNMcEsoy8DcPstrrQdmzDOToMxWOwbm9vlSkNHXFkUr2jgsw7Ru+FORakxIHnVd7DjmPI/CoDoxzW40O+qspG7y+FaDHbPB1kT2A0puYeDr7jQIpRwe+rZqLYYHf8A5TXgscmI8z76AJzUTUWU/T/lrw2p3ufIj3CgCFxwN/58KpKlt+g5fH4UULQHH+U16lmTAI8jTAoFunmytnZdTvPs7Kls/ZYBmZPcfZT3DYH9oe34UCIWrFWi1RfqwUSzqBzM1Z6nIkMpB3ETqKdDE17DTSTHYHz51sXwHaKBxOAHMUgoxJtkGp5qdYvZYPH8+dK72BIOh9lAio17UMv5/JqSrPHzH40DOmvVQkwNTRNnCA7zTbCYIDdQBRs7Z2U5j8rh2fj203tJFe27P50+NW9F2+740wIgUNjBmVl5gir7tmY13GfLx3VGI1OscOZ4ChjA8PiGe2vMiG8IBB8qMw+Mey5ezcZWdVOdZVoYarPEHIp0MaDiKr2PhxmdSPktmP8AEJge7zq2/wBYzp8hO751SQmWYFzmC5SZd9ZEDqL2UTgbGe3J1bM0EnhmMDw4VVgLsD/Eb/ItDYO/dSEg5RO+IGs6HnrQxoLbD5dDuHHl2Hs7eHdutGEBrsTtG2qzcIB4SYnfO4EnwFVYfbVkmCzSd7MpAPnu8ajzR8S5aU5K0nR13Z45Un2nhSGCrpuO8bzMDUbtK05Wkt/rYpQPm6k8son3r7aaRSxJdwVyd/kyfetDvgnP0vt2h91bO1gRFTbZimgjymGGDccW/wCon3ipWMIxO86Bjq6Gcqlo0Gp0rYtsleRrrWzQGBO4ET3cfZNAcpk7eCuE6KT/ABp8Kus7KvH+xB/jWtLhcDBI10MeWn3Uwt4eOygOUzVnZF/6hf8AqLV67Jv8LCj/ABFp7c2hbTe4kcjrQOI9Ih8xWbzFMKFLbPZCQyrbzaGHSSNDEHeJA8qss4G6SSttXne2dZPadd9Qwv8AWXGNzTlr3aDlvqWFxbWrjZessbucHQ0xUXLsu/wsr9tfuNRbZN877Kn+NfjTSxt9DAbMp8THjRtvFI/yXU+NIdGYOybu/oFnh1l/M1SuynZoa0qdqspMzy17fKtVdtEUHbSXnlr5aD20UgoQjY97hZTs6y/CprsO99Qo/jX4VpUtGrBb76KAyo2LdG+yg/iX4VXd2QYMoqxqSGXMANSR1d+la17RoK/a1jmI8xFOgoF2R17QnUqSpJIk8QT2wfZRpw1KNgXDLqdDofIwfbTh7oXVjpSwicU3sD3bYH/E+7j2VC3hMxnd/wCI4knn/wACqL227ZMrm0PW0JU+I3a68dwqy5js6AWiADx5ntPD899RUovZlstGcFck0cWy38o+T0ZYcyQdSe3cByFCreJAJXL1U07IPZUcIzm8Gb5QRhE6gHd3CasZtP4U/wApqSKGEYEiDu0uH+a3p7jXDqu30W638QGo8dDUMbgs+LxIAUD1i9w0AF1gAB30AysjMuvFTyBAzBhP51oY4sDbHAK915zHdw07CNeEQI4kzAFeJtFLloliQ6sMp1M5t4BPEaHkQG4watvWCoCuCUOuYDgeBA3GhMTZRRCjSZnjPcPxnsrEr2f39s9E+Vq4ryq/HDT2SS6dPmNtnbXhY1McOQ7zw7uyo4THgXXY6yIndxBPuilhwjLbYnSeHKeqB3xTPZuHnKBpInkBMsTrp+RWqGFk4eu05tx2se4f0gtgRk9oq9fSFDutk+IpQ9swCTv1iDw037iaXX8xcxIgxGukGKnaKLNO3pDa4oR4iqsR6QLByWyT2kR7NaRIWYdYa95mrfVyM0DSZEzuOtGAtk7u2WYmDlJ1MKT7RVds9Jobk9rMFHdLcaoXAkFpOk+fhvFRvbPhZB07ZjxpWGQtsOi65rZ/xEJ8gaj64g3MnmKUthCY1GoO6eNROCIqLkOhlfuodQyA85G4cxXWMSij5aTGpmkjKs7/AH/Cp2MOG3UucfKPfW0b51vxIqIa0fn2vBifZFLUwZqFvDEbiPlHUzunhUlIVDT1tgxCXDA5agz2eHKicLtxl1hW1jUFT3d9UepjmY8TBGkGK7D4dhniMpjUjXqkHTlTtCyO19JrfFCD3g/jUD6TpwFIcUzu3WJOUQKrbZ7EaHv0NPA7ZoT6UL9GgMX6RIeFLbOEJ3jXnrw03UW+B6klphoAnUjmOsD5A0WhZAk2oovM6g69w37/AG1VjNoZ5k8YI4ALuGbcZgmRzHKobTwhGUjgfKYI9s1Vd2cVljqpM9g744HnVWrlG3g5KM89/wBemenmX4ray22UIWKgCCAVBnjAPEg6SDESSZonCXwL4I0Vx1uQMSfKDr+NULatwukkcCCfcPiOOlFerlsrFIXUwd7acRwEKAB389KI5ar7/Y6urUYScljK2rp1/M7yn8QzZ/ynuHTNov8AdUaee+psBJEzAQbxvUEGhMDhGuMZOoAOu4TMADhWm/RpZ/X2DAGLFzSAROfDgkT5+NbNjzrGX6QvRFsLefFWmXorrFmUkhldjJywpBBJnUisRcdt4jfzMyd57T211dTQgbFbTudntpeccwMws+NdXUuVErZfhcQ905DGug1OhJ8Y8q0WFwJBkQPE8dOXKvK6osjbDVwObf7/AMO0+dRbZAzaPcU7uq0ecgzXV1KkSspxOz4BOZiY4kcO3L2Up9cuA7/aP9teV1SihWH2r1yPlR4r/soTF3m+TMyP2f8AZXV1KshZCxZZyAx3f3eX93sos7MWN59nwrq6oy3JCfEbITMdW/l+FG4HZSAb21/u/CvK6kAYMABrJ07vhQSXYAGVTlM685nhXV1SiKw+xta6RvjsEAa68BXmIxlwjU/ny7K9rqkFgdnEEnULv1jlp8ad2cPGimJEcI91e11KSQrZ6MHA4fnvqu5bIGWRB7Oe/umK6upUFi3GYKUYzuWR3jWkL4u4CYyx3n4V1dUqCz2xi7g5DuJo+1j7sZZEHf2+yurqaQWwrDtckABZIjeR4Egbq+ufo59Bzhg1+8yvcuLlAWcqqSCdSAZJVdOAUb99eV1DF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1835696" y="1620000"/>
            <a:ext cx="6422732" cy="1260000"/>
            <a:chOff x="1835696" y="1620000"/>
            <a:chExt cx="6422732" cy="1260000"/>
          </a:xfrm>
        </p:grpSpPr>
        <p:pic>
          <p:nvPicPr>
            <p:cNvPr id="32772" name="Picture 4" descr="http://moodle.nyf.hu/file.php/357/kepek/icon/bakelit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1620000"/>
              <a:ext cx="1080000" cy="1080001"/>
            </a:xfrm>
            <a:prstGeom prst="rect">
              <a:avLst/>
            </a:prstGeom>
            <a:noFill/>
          </p:spPr>
        </p:pic>
        <p:pic>
          <p:nvPicPr>
            <p:cNvPr id="32778" name="Picture 10" descr="http://www.c-90.org/FOR_PROGRAMMER/tapes/Raks/Raks%20AX/0/cassettes_1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620000"/>
              <a:ext cx="1711913" cy="1080000"/>
            </a:xfrm>
            <a:prstGeom prst="rect">
              <a:avLst/>
            </a:prstGeom>
            <a:noFill/>
          </p:spPr>
        </p:pic>
        <p:pic>
          <p:nvPicPr>
            <p:cNvPr id="32780" name="Picture 12" descr="http://www.multi-tech.com.au/assets/gallery/disc%20images/C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4088" y="1620000"/>
              <a:ext cx="1260000" cy="1260000"/>
            </a:xfrm>
            <a:prstGeom prst="rect">
              <a:avLst/>
            </a:prstGeom>
            <a:noFill/>
          </p:spPr>
        </p:pic>
        <p:pic>
          <p:nvPicPr>
            <p:cNvPr id="32782" name="Picture 14" descr="http://www.bfured-konyvtar.hu/files/hangoskonyv_logo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8264" y="1620000"/>
              <a:ext cx="1310164" cy="1080000"/>
            </a:xfrm>
            <a:prstGeom prst="rect">
              <a:avLst/>
            </a:prstGeom>
            <a:noFill/>
          </p:spPr>
        </p:pic>
      </p:grpSp>
      <p:pic>
        <p:nvPicPr>
          <p:cNvPr id="32784" name="Picture 16" descr="http://www.davmembersportal.org/ma/Department%20Photo%20Gallery/Website%20Graphics/Video%2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7" y="3204000"/>
            <a:ext cx="1980001" cy="1188000"/>
          </a:xfrm>
          <a:prstGeom prst="rect">
            <a:avLst/>
          </a:prstGeom>
          <a:noFill/>
        </p:spPr>
      </p:pic>
      <p:pic>
        <p:nvPicPr>
          <p:cNvPr id="32786" name="Picture 18" descr="http://img12.aprod.hu/images_aprodhu/2845703_1_644x461_44db-musoros-videokazetta-kecskemet.jpg"/>
          <p:cNvPicPr>
            <a:picLocks noChangeAspect="1" noChangeArrowheads="1"/>
          </p:cNvPicPr>
          <p:nvPr/>
        </p:nvPicPr>
        <p:blipFill>
          <a:blip r:embed="rId9" cstate="print"/>
          <a:srcRect l="4545" t="8438" r="4545" b="12804"/>
          <a:stretch>
            <a:fillRect/>
          </a:stretch>
        </p:blipFill>
        <p:spPr bwMode="auto">
          <a:xfrm>
            <a:off x="6228188" y="3204000"/>
            <a:ext cx="1697141" cy="1188000"/>
          </a:xfrm>
          <a:prstGeom prst="rect">
            <a:avLst/>
          </a:prstGeom>
          <a:noFill/>
        </p:spPr>
      </p:pic>
      <p:pic>
        <p:nvPicPr>
          <p:cNvPr id="32788" name="Picture 20" descr="http://www.flvdvdconverter.net/images/flv-to-dvd-converter.jp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4644000"/>
            <a:ext cx="1584176" cy="1584176"/>
          </a:xfrm>
          <a:prstGeom prst="rect">
            <a:avLst/>
          </a:prstGeom>
          <a:noFill/>
        </p:spPr>
      </p:pic>
      <p:pic>
        <p:nvPicPr>
          <p:cNvPr id="32790" name="Picture 22" descr="http://www.bitport.hu/images/1112/intel-mobil-okostelefon-tablet-atom-medfield-bitport-hu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4644000"/>
            <a:ext cx="2458910" cy="1584000"/>
          </a:xfrm>
          <a:prstGeom prst="rect">
            <a:avLst/>
          </a:prstGeom>
          <a:noFill/>
        </p:spPr>
      </p:pic>
      <p:pic>
        <p:nvPicPr>
          <p:cNvPr id="32792" name="Picture 24" descr="http://www.hwsw.hu/kepek/hirek/2009/06/ebookreader/koobe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644000"/>
            <a:ext cx="1590957" cy="1584000"/>
          </a:xfrm>
          <a:prstGeom prst="rect">
            <a:avLst/>
          </a:prstGeom>
          <a:noFill/>
        </p:spPr>
      </p:pic>
      <p:pic>
        <p:nvPicPr>
          <p:cNvPr id="32796" name="Picture 28" descr="http://de.dreamstime.com/mikrofilm-thumb127487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1" y="3204000"/>
            <a:ext cx="1779776" cy="1188000"/>
          </a:xfrm>
          <a:prstGeom prst="rect">
            <a:avLst/>
          </a:prstGeom>
          <a:noFill/>
        </p:spPr>
      </p:pic>
      <p:sp>
        <p:nvSpPr>
          <p:cNvPr id="18" name="Téglalap 17"/>
          <p:cNvSpPr/>
          <p:nvPr/>
        </p:nvSpPr>
        <p:spPr>
          <a:xfrm>
            <a:off x="0" y="328498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err="1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Audio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00000" y="144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9" name="Jobbra nyíl 8">
            <a:hlinkClick r:id="" action="ppaction://hlinkshowjump?jump=nextslide" highlightClick="1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5436096" y="6021288"/>
            <a:ext cx="3024336" cy="594000"/>
            <a:chOff x="1835697" y="5301208"/>
            <a:chExt cx="5328591" cy="1080000"/>
          </a:xfrm>
        </p:grpSpPr>
        <p:pic>
          <p:nvPicPr>
            <p:cNvPr id="12" name="Picture 4" descr="http://moodle.nyf.hu/file.php/357/kepek/icon/bakeli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7" y="5301208"/>
              <a:ext cx="1079999" cy="1080000"/>
            </a:xfrm>
            <a:prstGeom prst="rect">
              <a:avLst/>
            </a:prstGeom>
            <a:noFill/>
          </p:spPr>
        </p:pic>
        <p:pic>
          <p:nvPicPr>
            <p:cNvPr id="13" name="Picture 10" descr="http://www.c-90.org/FOR_PROGRAMMER/tapes/Raks/Raks%20AX/0/cassettes_1_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5301208"/>
              <a:ext cx="1711913" cy="1080000"/>
            </a:xfrm>
            <a:prstGeom prst="rect">
              <a:avLst/>
            </a:prstGeom>
            <a:noFill/>
          </p:spPr>
        </p:pic>
        <p:pic>
          <p:nvPicPr>
            <p:cNvPr id="14" name="Picture 12" descr="http://www.multi-tech.com.au/assets/gallery/disc%20images/C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5301208"/>
              <a:ext cx="1080000" cy="1080000"/>
            </a:xfrm>
            <a:prstGeom prst="rect">
              <a:avLst/>
            </a:prstGeom>
            <a:noFill/>
          </p:spPr>
        </p:pic>
        <p:pic>
          <p:nvPicPr>
            <p:cNvPr id="15" name="Picture 14" descr="http://www.bfured-konyvtar.hu/files/hangoskonyv_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124" y="5301208"/>
              <a:ext cx="1310164" cy="1080000"/>
            </a:xfrm>
            <a:prstGeom prst="rect">
              <a:avLst/>
            </a:prstGeom>
            <a:noFill/>
          </p:spPr>
        </p:pic>
      </p:grpSp>
      <p:sp>
        <p:nvSpPr>
          <p:cNvPr id="10" name="Téglalap 9"/>
          <p:cNvSpPr/>
          <p:nvPr/>
        </p:nvSpPr>
        <p:spPr>
          <a:xfrm>
            <a:off x="0" y="328498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1980000" y="1440000"/>
            <a:ext cx="65008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régebbi </a:t>
            </a:r>
            <a:r>
              <a:rPr lang="hu-HU" sz="2000" b="1" i="1" dirty="0" smtClean="0"/>
              <a:t>hanglemezeket</a:t>
            </a:r>
            <a:r>
              <a:rPr lang="hu-HU" sz="2000" dirty="0" smtClean="0"/>
              <a:t> elektromechanikus úton állították elő. A </a:t>
            </a:r>
            <a:r>
              <a:rPr lang="hu-HU" sz="2000" i="1" dirty="0" smtClean="0"/>
              <a:t>hangszalagokra</a:t>
            </a:r>
            <a:r>
              <a:rPr lang="hu-HU" sz="2000" dirty="0" smtClean="0"/>
              <a:t>, </a:t>
            </a:r>
            <a:r>
              <a:rPr lang="hu-HU" sz="2000" i="1" dirty="0" smtClean="0"/>
              <a:t>magnó</a:t>
            </a:r>
            <a:r>
              <a:rPr lang="hu-HU" sz="2000" dirty="0" smtClean="0"/>
              <a:t>- és </a:t>
            </a:r>
            <a:r>
              <a:rPr lang="hu-HU" sz="2000" i="1" dirty="0" smtClean="0"/>
              <a:t>videoszalagokra</a:t>
            </a:r>
            <a:r>
              <a:rPr lang="hu-HU" sz="2000" dirty="0" smtClean="0"/>
              <a:t> elektromágneses úton rögzítik az információt. A </a:t>
            </a:r>
            <a:r>
              <a:rPr lang="hu-HU" sz="2000" i="1" dirty="0" smtClean="0"/>
              <a:t>kompakt lemezek</a:t>
            </a:r>
            <a:r>
              <a:rPr lang="hu-HU" sz="2000" dirty="0" smtClean="0"/>
              <a:t>re lézeres eljárással viszik fel a digitalizált hangot.</a:t>
            </a:r>
          </a:p>
          <a:p>
            <a:endParaRPr lang="hu-HU" sz="2000" dirty="0" smtClean="0"/>
          </a:p>
          <a:p>
            <a:r>
              <a:rPr lang="hu-HU" sz="2000" dirty="0" smtClean="0"/>
              <a:t>A mai magnetofon ősét </a:t>
            </a:r>
            <a:r>
              <a:rPr lang="hu-HU" sz="2000" dirty="0" err="1" smtClean="0"/>
              <a:t>Pfleumer</a:t>
            </a:r>
            <a:r>
              <a:rPr lang="hu-HU" sz="2000" dirty="0" smtClean="0"/>
              <a:t> mutatta be 1928-ban, de a magnó csak az 50-es években terjedt el.</a:t>
            </a:r>
          </a:p>
          <a:p>
            <a:r>
              <a:rPr lang="hu-HU" sz="2000" dirty="0" smtClean="0"/>
              <a:t>A fonográf más elvre épül, az első beszédrögzítésre alkalmas készüléket Edison mutatta be 1877-ben. A gramofon készüléket először Berliner alkalmazta. </a:t>
            </a:r>
          </a:p>
          <a:p>
            <a:r>
              <a:rPr lang="hu-HU" sz="2000" dirty="0" smtClean="0"/>
              <a:t>Ezt a típust teljesen kiszorította az optikai lemez.</a:t>
            </a:r>
          </a:p>
          <a:p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Vizuális 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00000" y="144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</p:txBody>
      </p:sp>
      <p:sp>
        <p:nvSpPr>
          <p:cNvPr id="9" name="Jobbra nyíl 8">
            <a:hlinkClick r:id="" action="ppaction://hlinkshowjump?jump=nextslide" highlightClick="1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5724128" y="5877272"/>
            <a:ext cx="2736183" cy="592406"/>
            <a:chOff x="1835697" y="3204000"/>
            <a:chExt cx="6120559" cy="1088976"/>
          </a:xfrm>
        </p:grpSpPr>
        <p:pic>
          <p:nvPicPr>
            <p:cNvPr id="10" name="Picture 16" descr="http://www.davmembersportal.org/ma/Department%20Photo%20Gallery/Website%20Graphics/Video%2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7" y="3204000"/>
              <a:ext cx="1800001" cy="1080000"/>
            </a:xfrm>
            <a:prstGeom prst="rect">
              <a:avLst/>
            </a:prstGeom>
            <a:noFill/>
          </p:spPr>
        </p:pic>
        <p:pic>
          <p:nvPicPr>
            <p:cNvPr id="11" name="Picture 18" descr="http://img12.aprod.hu/images_aprodhu/2845703_1_644x461_44db-musoros-videokazetta-kecskemet.jpg"/>
            <p:cNvPicPr>
              <a:picLocks noChangeAspect="1" noChangeArrowheads="1"/>
            </p:cNvPicPr>
            <p:nvPr/>
          </p:nvPicPr>
          <p:blipFill>
            <a:blip r:embed="rId4" cstate="print"/>
            <a:srcRect l="4545" t="8438" r="4545" b="12804"/>
            <a:stretch>
              <a:fillRect/>
            </a:stretch>
          </p:blipFill>
          <p:spPr bwMode="auto">
            <a:xfrm>
              <a:off x="5364088" y="3204000"/>
              <a:ext cx="1542855" cy="1080000"/>
            </a:xfrm>
            <a:prstGeom prst="rect">
              <a:avLst/>
            </a:prstGeom>
            <a:noFill/>
          </p:spPr>
        </p:pic>
        <p:pic>
          <p:nvPicPr>
            <p:cNvPr id="17" name="Picture 20" descr="http://www.flvdvdconverter.net/images/flv-to-dvd-converter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76256" y="3212976"/>
              <a:ext cx="1080000" cy="1080000"/>
            </a:xfrm>
            <a:prstGeom prst="rect">
              <a:avLst/>
            </a:prstGeom>
            <a:noFill/>
          </p:spPr>
        </p:pic>
        <p:pic>
          <p:nvPicPr>
            <p:cNvPr id="18" name="Picture 28" descr="http://de.dreamstime.com/mikrofilm-thumb127487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4" y="3204000"/>
              <a:ext cx="1617977" cy="1080000"/>
            </a:xfrm>
            <a:prstGeom prst="rect">
              <a:avLst/>
            </a:prstGeom>
            <a:noFill/>
          </p:spPr>
        </p:pic>
      </p:grpSp>
      <p:sp>
        <p:nvSpPr>
          <p:cNvPr id="12" name="Balra nyíl 11">
            <a:hlinkClick r:id="" action="ppaction://hlinkshowjump?jump=previousslide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0" y="328498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80000" y="1440000"/>
            <a:ext cx="65008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valóságból felvett vagy mesterségesen létrehozott képi információt elektromos jellé alakítják, majd mágneses vagy digitális hordozón a hangfelvétellel együtt rögzítik (</a:t>
            </a:r>
            <a:r>
              <a:rPr lang="hu-HU" sz="2000" i="1" dirty="0" smtClean="0"/>
              <a:t>videokazetta</a:t>
            </a:r>
            <a:r>
              <a:rPr lang="hu-HU" sz="2000" dirty="0" smtClean="0"/>
              <a:t>, analóg videolemez, digitális kompaktlemez…)</a:t>
            </a:r>
          </a:p>
          <a:p>
            <a:endParaRPr lang="hu-HU" sz="2000" dirty="0" smtClean="0"/>
          </a:p>
          <a:p>
            <a:r>
              <a:rPr lang="hu-HU" sz="2000" dirty="0" smtClean="0"/>
              <a:t>Az első kísérletek 1927-ben </a:t>
            </a:r>
            <a:r>
              <a:rPr lang="hu-HU" sz="2000" dirty="0" err="1" smtClean="0"/>
              <a:t>Baird</a:t>
            </a:r>
            <a:r>
              <a:rPr lang="hu-HU" sz="2000" dirty="0" smtClean="0"/>
              <a:t> nevéhez fűződnek. </a:t>
            </a:r>
            <a:br>
              <a:rPr lang="hu-HU" sz="2000" dirty="0" smtClean="0"/>
            </a:br>
            <a:r>
              <a:rPr lang="hu-HU" sz="2000" dirty="0" smtClean="0"/>
              <a:t>A technika a televíziózással együtt fejlődött, az első </a:t>
            </a:r>
            <a:r>
              <a:rPr lang="hu-HU" sz="2000" dirty="0" err="1" smtClean="0"/>
              <a:t>kineszkópnak</a:t>
            </a:r>
            <a:r>
              <a:rPr lang="hu-HU" sz="2000" dirty="0" smtClean="0"/>
              <a:t> nevezett kamerát 1948-ban mutatták be.</a:t>
            </a:r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b="1" i="1" dirty="0" err="1" smtClean="0"/>
              <a:t>mikroformátum</a:t>
            </a:r>
            <a:r>
              <a:rPr lang="hu-HU" sz="2000" dirty="0" err="1" smtClean="0"/>
              <a:t>ú</a:t>
            </a:r>
            <a:r>
              <a:rPr lang="hu-HU" sz="2000" dirty="0" smtClean="0"/>
              <a:t> dokumentumok erős kicsinyítéssel készülnek, szabad szemmel nem olvashatók. Alapanyaguk lehet film, papír, formájuk tekercs vagy lap. A dokumentumok archiválására a bankok 1930-tól alkalmaztak mikrofilmet.</a:t>
            </a:r>
            <a:endParaRPr lang="hu-H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979712" y="1440000"/>
            <a:ext cx="7200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Adat – információ – információforrás</a:t>
            </a:r>
          </a:p>
          <a:p>
            <a:endParaRPr lang="hu-HU" sz="2000" dirty="0" smtClean="0"/>
          </a:p>
          <a:p>
            <a:r>
              <a:rPr lang="hu-HU" sz="2000" i="1" dirty="0" smtClean="0"/>
              <a:t>A</a:t>
            </a:r>
            <a:r>
              <a:rPr lang="hu-HU" sz="2000" dirty="0" smtClean="0"/>
              <a:t> </a:t>
            </a:r>
            <a:r>
              <a:rPr lang="hu-HU" sz="2000" i="1" dirty="0" smtClean="0"/>
              <a:t>megfelelő minőségű </a:t>
            </a:r>
            <a:r>
              <a:rPr lang="hu-HU" sz="2000" dirty="0" smtClean="0"/>
              <a:t>információ jellemzői: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b="1" dirty="0" smtClean="0"/>
              <a:t>pontosság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megbízhatóság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hozzáférhetőség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visszakereshetőség</a:t>
            </a:r>
          </a:p>
          <a:p>
            <a:endParaRPr lang="hu-HU" sz="2000" dirty="0" smtClean="0"/>
          </a:p>
          <a:p>
            <a:r>
              <a:rPr lang="hu-HU" sz="2000" dirty="0" smtClean="0"/>
              <a:t>Az  </a:t>
            </a:r>
            <a:r>
              <a:rPr lang="hu-HU" sz="2000" i="1" dirty="0" smtClean="0"/>
              <a:t>információforrás</a:t>
            </a:r>
            <a:r>
              <a:rPr lang="hu-HU" sz="2000" dirty="0" smtClean="0"/>
              <a:t> vagy más szóval információhordozó az információt, az új ismereteket magába fogadja, őrzi és továbbítja.</a:t>
            </a:r>
          </a:p>
          <a:p>
            <a:endParaRPr lang="hu-HU" sz="2000" dirty="0" smtClean="0"/>
          </a:p>
          <a:p>
            <a:r>
              <a:rPr lang="hu-HU" sz="2000" dirty="0" smtClean="0"/>
              <a:t>Információforrás lehet a tv, a rádió, az internet,  tanóra, szakemberek előadása.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Információ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70080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3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Digitális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800000" y="1440000"/>
            <a:ext cx="72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/>
          </a:p>
          <a:p>
            <a:endParaRPr lang="hu-HU" sz="2000" dirty="0"/>
          </a:p>
        </p:txBody>
      </p:sp>
      <p:pic>
        <p:nvPicPr>
          <p:cNvPr id="12" name="Picture 22" descr="http://www.bitport.hu/images/1112/intel-mobil-okostelefon-tablet-atom-medfield-bitport-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733256"/>
            <a:ext cx="1234774" cy="795426"/>
          </a:xfrm>
          <a:prstGeom prst="rect">
            <a:avLst/>
          </a:prstGeom>
          <a:noFill/>
        </p:spPr>
      </p:pic>
      <p:pic>
        <p:nvPicPr>
          <p:cNvPr id="13" name="Picture 24" descr="http://www.hwsw.hu/kepek/hirek/2009/06/ebookreader/koob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725144"/>
            <a:ext cx="795390" cy="791912"/>
          </a:xfrm>
          <a:prstGeom prst="rect">
            <a:avLst/>
          </a:prstGeom>
          <a:noFill/>
        </p:spPr>
      </p:pic>
      <p:sp>
        <p:nvSpPr>
          <p:cNvPr id="7" name="Balra nyíl 6">
            <a:hlinkClick r:id="" action="ppaction://hlinkshowjump?jump=previousslide" highlightClick="1"/>
          </p:cNvPr>
          <p:cNvSpPr/>
          <p:nvPr/>
        </p:nvSpPr>
        <p:spPr>
          <a:xfrm>
            <a:off x="5112000" y="6084000"/>
            <a:ext cx="432048" cy="432048"/>
          </a:xfrm>
          <a:prstGeom prst="leftArrow">
            <a:avLst/>
          </a:prstGeom>
          <a:solidFill>
            <a:srgbClr val="B3671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328498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980000" y="1440000"/>
            <a:ext cx="6408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Multi (latin): </a:t>
            </a:r>
            <a:r>
              <a:rPr lang="hu-HU" sz="2000" i="1" dirty="0" smtClean="0"/>
              <a:t>sok médium </a:t>
            </a:r>
            <a:r>
              <a:rPr lang="hu-HU" sz="2000" dirty="0" smtClean="0"/>
              <a:t>(melynek többes száma a média): </a:t>
            </a:r>
            <a:r>
              <a:rPr lang="hu-HU" sz="2000" i="1" dirty="0" smtClean="0"/>
              <a:t>között</a:t>
            </a:r>
            <a:r>
              <a:rPr lang="hu-HU" sz="2000" dirty="0" smtClean="0"/>
              <a:t> jelentésű.</a:t>
            </a:r>
          </a:p>
          <a:p>
            <a:r>
              <a:rPr lang="hu-HU" sz="2000" dirty="0" smtClean="0"/>
              <a:t>Ma közvetítőelem vagy információközvetítő közeg értelemben használjuk.</a:t>
            </a:r>
          </a:p>
          <a:p>
            <a:r>
              <a:rPr lang="hu-HU" sz="2000" dirty="0" smtClean="0"/>
              <a:t>A </a:t>
            </a:r>
            <a:r>
              <a:rPr lang="hu-HU" sz="2000" i="1" dirty="0" smtClean="0"/>
              <a:t>kép</a:t>
            </a:r>
            <a:r>
              <a:rPr lang="hu-HU" sz="2000" dirty="0" smtClean="0"/>
              <a:t>- és </a:t>
            </a:r>
            <a:r>
              <a:rPr lang="hu-HU" sz="2000" i="1" dirty="0" smtClean="0"/>
              <a:t>hanganyag</a:t>
            </a:r>
            <a:r>
              <a:rPr lang="hu-HU" sz="2000" dirty="0" smtClean="0"/>
              <a:t>on kívül a multimédia fontos összetevője a számítógép által biztosított </a:t>
            </a:r>
            <a:r>
              <a:rPr lang="hu-HU" sz="2000" i="1" dirty="0" smtClean="0"/>
              <a:t>interaktivitás</a:t>
            </a:r>
            <a:r>
              <a:rPr lang="hu-HU" sz="2000" dirty="0" smtClean="0"/>
              <a:t> (a továbblépés irányát, a lekérdezés menetét a felhasználó választja meg).</a:t>
            </a:r>
          </a:p>
          <a:p>
            <a:r>
              <a:rPr lang="hu-HU" sz="2000" dirty="0" smtClean="0"/>
              <a:t>A multimédia alkalmazásban legalább </a:t>
            </a:r>
            <a:r>
              <a:rPr lang="hu-HU" sz="2000" i="1" dirty="0" smtClean="0"/>
              <a:t>két egymástól független médium</a:t>
            </a:r>
            <a:r>
              <a:rPr lang="hu-HU" sz="2000" dirty="0" smtClean="0"/>
              <a:t>nak kell lennie: egy időfüggőnek és egy </a:t>
            </a:r>
            <a:r>
              <a:rPr lang="hu-HU" sz="2000" dirty="0" err="1" smtClean="0"/>
              <a:t>időfüggetlennek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- Időfüggő pl. a film, hangfelvétel.</a:t>
            </a:r>
          </a:p>
          <a:p>
            <a:r>
              <a:rPr lang="hu-HU" sz="2000" dirty="0" smtClean="0"/>
              <a:t>- </a:t>
            </a:r>
            <a:r>
              <a:rPr lang="hu-HU" sz="2000" dirty="0" err="1" smtClean="0"/>
              <a:t>Időfüggetlen</a:t>
            </a:r>
            <a:r>
              <a:rPr lang="hu-HU" sz="2000" dirty="0" smtClean="0"/>
              <a:t> pl. az ábra, szöveg.</a:t>
            </a:r>
          </a:p>
          <a:p>
            <a:r>
              <a:rPr lang="hu-HU" sz="2000" dirty="0" smtClean="0"/>
              <a:t>További fontos jellemző a fogalmak közötti nemlineáris kapcsolatok (</a:t>
            </a:r>
            <a:r>
              <a:rPr lang="hu-HU" sz="2000" i="1" dirty="0" smtClean="0"/>
              <a:t>hipertext</a:t>
            </a:r>
            <a:r>
              <a:rPr lang="hu-HU" sz="2000" dirty="0" smtClean="0"/>
              <a:t>) rendszere. </a:t>
            </a:r>
            <a:endParaRPr lang="hu-H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900000" y="0"/>
            <a:ext cx="7560000" cy="93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Könyv</a:t>
            </a:r>
            <a:endParaRPr lang="hu-HU" sz="4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27" name="Picture 3" descr="bor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6696744" cy="4170779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386104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900000" y="0"/>
            <a:ext cx="7560000" cy="93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Folyóirat</a:t>
            </a:r>
            <a:endParaRPr lang="hu-HU" sz="4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80000" y="1440000"/>
            <a:ext cx="73083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 smtClean="0"/>
              <a:t>Napilapok</a:t>
            </a:r>
          </a:p>
          <a:p>
            <a:r>
              <a:rPr lang="hu-HU" sz="2000" dirty="0" smtClean="0"/>
              <a:t>A gyors tájékozódás leghatásosabb írásos eszközei. A hét minden munkanapján megjelennek. Tartalmuk általános jellegű, gerincüket a politikai hírek alkotják. (Kivétel</a:t>
            </a:r>
            <a:r>
              <a:rPr lang="hu-HU" sz="2000" i="1" dirty="0" smtClean="0"/>
              <a:t>:</a:t>
            </a:r>
            <a:r>
              <a:rPr lang="hu-HU" sz="2000" dirty="0" smtClean="0"/>
              <a:t> gazdaság, sport, stb.)</a:t>
            </a:r>
          </a:p>
          <a:p>
            <a:endParaRPr lang="hu-HU" sz="2000" i="1" dirty="0" smtClean="0"/>
          </a:p>
          <a:p>
            <a:r>
              <a:rPr lang="hu-HU" sz="2000" b="1" i="1" dirty="0" smtClean="0"/>
              <a:t>Hetilapok</a:t>
            </a:r>
          </a:p>
          <a:p>
            <a:r>
              <a:rPr lang="hu-HU" sz="2000" dirty="0" smtClean="0"/>
              <a:t>Valamilyen témára specializálódnak. Általában fűzött, kisebb méretű, 40-100 oldalas terjedelmű. A könnyed, szórakoztató kiadványtól a praktikus információkat közlőkön át (pl. műsorújságok) a szaklapokig (pl. HVG) nagyon sokfélék.</a:t>
            </a:r>
          </a:p>
          <a:p>
            <a:endParaRPr lang="hu-HU" sz="2000" i="1" dirty="0" smtClean="0"/>
          </a:p>
          <a:p>
            <a:r>
              <a:rPr lang="hu-HU" sz="2000" b="1" i="1" dirty="0" smtClean="0"/>
              <a:t>Folyóiratok </a:t>
            </a:r>
          </a:p>
          <a:p>
            <a:r>
              <a:rPr lang="hu-HU" sz="2000" dirty="0" smtClean="0"/>
              <a:t>A szakmai és tudományos információk legfontosabb megjelenési helye a folyóirat.  Óriási gazdagságban jelennek meg.</a:t>
            </a:r>
          </a:p>
          <a:p>
            <a:endParaRPr lang="hu-HU" sz="2000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436510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Honlap</a:t>
            </a:r>
            <a:endParaRPr lang="hu-HU" sz="4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980000" y="1440000"/>
            <a:ext cx="3240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Formai elemzési </a:t>
            </a:r>
            <a:br>
              <a:rPr lang="hu-HU" sz="2000" b="1" dirty="0" smtClean="0"/>
            </a:br>
            <a:r>
              <a:rPr lang="hu-HU" sz="2000" b="1" dirty="0" smtClean="0"/>
              <a:t>szempontok</a:t>
            </a:r>
          </a:p>
          <a:p>
            <a:endParaRPr lang="hu-HU" sz="2000" b="1" dirty="0" smtClean="0"/>
          </a:p>
          <a:p>
            <a:r>
              <a:rPr lang="hu-HU" sz="2000" dirty="0" smtClean="0"/>
              <a:t>megjelenés</a:t>
            </a:r>
          </a:p>
          <a:p>
            <a:r>
              <a:rPr lang="hu-HU" sz="2000" dirty="0" smtClean="0"/>
              <a:t>szerkezet</a:t>
            </a:r>
          </a:p>
          <a:p>
            <a:r>
              <a:rPr lang="hu-HU" sz="2000" dirty="0" smtClean="0"/>
              <a:t>grafika</a:t>
            </a:r>
          </a:p>
          <a:p>
            <a:r>
              <a:rPr lang="hu-HU" sz="2000" dirty="0" smtClean="0"/>
              <a:t>menü</a:t>
            </a:r>
          </a:p>
          <a:p>
            <a:r>
              <a:rPr lang="hu-HU" sz="2000" dirty="0" smtClean="0"/>
              <a:t>linkek</a:t>
            </a:r>
          </a:p>
          <a:p>
            <a:r>
              <a:rPr lang="hu-HU" sz="2000" dirty="0" smtClean="0"/>
              <a:t>áttekinthetőség</a:t>
            </a:r>
          </a:p>
          <a:p>
            <a:r>
              <a:rPr lang="hu-HU" sz="2000" dirty="0" smtClean="0"/>
              <a:t>összegzés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48064" y="2780928"/>
            <a:ext cx="3240000" cy="31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Tartalom elemzési szempontok</a:t>
            </a:r>
          </a:p>
          <a:p>
            <a:endParaRPr lang="hu-HU" sz="2000" b="1" dirty="0" smtClean="0"/>
          </a:p>
          <a:p>
            <a:r>
              <a:rPr lang="hu-HU" sz="2000" dirty="0" smtClean="0"/>
              <a:t>nyelv</a:t>
            </a:r>
          </a:p>
          <a:p>
            <a:r>
              <a:rPr lang="hu-HU" sz="2000" dirty="0" smtClean="0"/>
              <a:t>szolgáltató</a:t>
            </a:r>
          </a:p>
          <a:p>
            <a:r>
              <a:rPr lang="hu-HU" sz="2000" dirty="0" smtClean="0"/>
              <a:t>érték</a:t>
            </a:r>
          </a:p>
          <a:p>
            <a:r>
              <a:rPr lang="hu-HU" sz="2000" dirty="0" smtClean="0"/>
              <a:t>szerkezet</a:t>
            </a:r>
          </a:p>
          <a:p>
            <a:r>
              <a:rPr lang="hu-HU" sz="2000" dirty="0" smtClean="0"/>
              <a:t>elérhetőségek</a:t>
            </a:r>
          </a:p>
          <a:p>
            <a:r>
              <a:rPr lang="hu-HU" sz="2000" dirty="0" smtClean="0"/>
              <a:t>kitekintés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4797152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3589799" y="0"/>
            <a:ext cx="21804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Tudja-e</a:t>
            </a:r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?</a:t>
            </a:r>
            <a:endParaRPr lang="hu-HU" sz="4000" b="1" dirty="0">
              <a:ln w="12700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6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91680" y="1556792"/>
            <a:ext cx="72008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000" dirty="0" smtClean="0"/>
              <a:t>Milyen jellemzői vannak a megfelelő minőségű információnak?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Mit jelent a dokumentum kifejezés?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Milyen dokumentum csoportosítási szempontokat </a:t>
            </a:r>
            <a:r>
              <a:rPr lang="hu-HU" sz="2000" dirty="0" smtClean="0"/>
              <a:t>ismer? </a:t>
            </a:r>
            <a:endParaRPr lang="hu-HU" sz="2000" dirty="0" smtClean="0"/>
          </a:p>
          <a:p>
            <a:pPr marL="342900" indent="-342900">
              <a:buAutoNum type="arabicPeriod"/>
            </a:pPr>
            <a:r>
              <a:rPr lang="hu-HU" sz="2000" dirty="0" smtClean="0"/>
              <a:t>Melyek a szekunder típusú dokumentumok?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Mondjon </a:t>
            </a:r>
            <a:r>
              <a:rPr lang="hu-HU" sz="2000" dirty="0" smtClean="0"/>
              <a:t>példát kereskedelmi forgalomba nem kerülő kiadványra!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Soroljon </a:t>
            </a:r>
            <a:r>
              <a:rPr lang="hu-HU" sz="2000" dirty="0" smtClean="0"/>
              <a:t>fel hagyományos dokumentum típusokat!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Mutasson </a:t>
            </a:r>
            <a:r>
              <a:rPr lang="hu-HU" sz="2000" dirty="0" smtClean="0"/>
              <a:t>be egy térképet, mint dokumentumot!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Soroljon </a:t>
            </a:r>
            <a:r>
              <a:rPr lang="hu-HU" sz="2000" dirty="0" smtClean="0"/>
              <a:t>fel nem hagyományos dokumentum típusokat!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Mutasson </a:t>
            </a:r>
            <a:r>
              <a:rPr lang="hu-HU" sz="2000" dirty="0" smtClean="0"/>
              <a:t>be egy oktató DVD-t, mint dokumentumot!</a:t>
            </a:r>
          </a:p>
          <a:p>
            <a:pPr marL="342900" indent="-342900">
              <a:buFontTx/>
              <a:buAutoNum type="arabicPeriod"/>
            </a:pPr>
            <a:r>
              <a:rPr lang="hu-HU" sz="2000" dirty="0" smtClean="0"/>
              <a:t>Milyen főbb részei vannak a könyvnek?</a:t>
            </a:r>
          </a:p>
          <a:p>
            <a:pPr marL="342900" indent="-342900">
              <a:buFontTx/>
              <a:buAutoNum type="arabicPeriod"/>
            </a:pPr>
            <a:r>
              <a:rPr lang="hu-HU" sz="2000" dirty="0" smtClean="0"/>
              <a:t>Mi az ISBN? </a:t>
            </a:r>
            <a:r>
              <a:rPr lang="hu-HU" sz="2000" dirty="0" smtClean="0"/>
              <a:t>Mi </a:t>
            </a:r>
            <a:r>
              <a:rPr lang="hu-HU" sz="2000" dirty="0" smtClean="0"/>
              <a:t>az ISSN?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Mutasson </a:t>
            </a:r>
            <a:r>
              <a:rPr lang="hu-HU" sz="2000" dirty="0" smtClean="0"/>
              <a:t>be egy ismeretterjesztő folyóiratot!</a:t>
            </a:r>
          </a:p>
          <a:p>
            <a:pPr marL="342900" indent="-342900">
              <a:buAutoNum type="arabicPeriod"/>
            </a:pPr>
            <a:r>
              <a:rPr lang="hu-HU" sz="2000" dirty="0" smtClean="0"/>
              <a:t>Soroljon </a:t>
            </a:r>
            <a:r>
              <a:rPr lang="hu-HU" sz="2000" dirty="0" smtClean="0"/>
              <a:t>fel néhány tartalmi szempontot a főiskola honlapjának megbízható elemzéséhez!</a:t>
            </a:r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sz="2000" dirty="0" smtClean="0"/>
          </a:p>
          <a:p>
            <a:pPr marL="342900" indent="-342900">
              <a:buAutoNum type="arabicPeriod"/>
            </a:pPr>
            <a:endParaRPr lang="hu-HU" dirty="0" smtClean="0"/>
          </a:p>
          <a:p>
            <a:pPr marL="342900" indent="-342900">
              <a:buAutoNum type="arabicPeriod"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0" y="544522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979712" y="1440000"/>
            <a:ext cx="720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szakinformációkat tartalmazó könyvek, folyóiratcikkek, konferencia kiadványok, szabadalmi leírások, az interneten megjelenő szakmai tartalmú közlemények stb. alkotják a szakirodalmat.</a:t>
            </a:r>
          </a:p>
          <a:p>
            <a:endParaRPr lang="hu-HU" sz="2000" dirty="0" smtClean="0"/>
          </a:p>
          <a:p>
            <a:r>
              <a:rPr lang="hu-HU" sz="2000" b="1" dirty="0" smtClean="0"/>
              <a:t>Szakirodalom</a:t>
            </a:r>
            <a:r>
              <a:rPr lang="hu-HU" sz="2000" dirty="0" smtClean="0"/>
              <a:t>: betűkkel, számokkal, jelekkel és ábrákkal létrehozott és szakinformációt tartalmazó  </a:t>
            </a:r>
            <a:r>
              <a:rPr lang="hu-HU" sz="2000" i="1" dirty="0" smtClean="0"/>
              <a:t>dokumentumok összessége</a:t>
            </a:r>
            <a:r>
              <a:rPr lang="hu-HU" sz="2000" dirty="0" smtClean="0"/>
              <a:t>. </a:t>
            </a:r>
          </a:p>
          <a:p>
            <a:endParaRPr lang="hu-HU" sz="2000" dirty="0" smtClean="0"/>
          </a:p>
          <a:p>
            <a:r>
              <a:rPr lang="hu-HU" sz="2000" b="1" dirty="0" smtClean="0"/>
              <a:t>Dokumentumok</a:t>
            </a:r>
            <a:r>
              <a:rPr lang="hu-HU" sz="2000" dirty="0" smtClean="0"/>
              <a:t>: </a:t>
            </a:r>
            <a:r>
              <a:rPr lang="hu-HU" sz="2000" i="1" dirty="0" smtClean="0"/>
              <a:t>anyagi információhordozók, </a:t>
            </a:r>
            <a:r>
              <a:rPr lang="hu-HU" sz="2000" dirty="0" smtClean="0"/>
              <a:t>melyekben  ikonográfiai, grafikai, plasztikai, fonetikai vagy elektronikus úton rögzítik az információt. </a:t>
            </a:r>
          </a:p>
          <a:p>
            <a:r>
              <a:rPr lang="hu-HU" sz="2000" dirty="0" smtClean="0"/>
              <a:t>Dokumentumokkal foglalkozik a muzeológia, kulturális antropológia, szemiotika, könyvtártudomány és más tudományok.</a:t>
            </a:r>
          </a:p>
          <a:p>
            <a:endParaRPr lang="hu-HU" sz="2000" dirty="0" smtClean="0"/>
          </a:p>
          <a:p>
            <a:r>
              <a:rPr lang="hu-HU" sz="2000" dirty="0" smtClean="0"/>
              <a:t>Dokumentum = </a:t>
            </a:r>
            <a:r>
              <a:rPr lang="hu-HU" sz="2000" dirty="0" err="1" smtClean="0"/>
              <a:t>docere</a:t>
            </a:r>
            <a:r>
              <a:rPr lang="hu-HU" sz="2000" dirty="0" smtClean="0"/>
              <a:t>  (ige: tanítani, oktatni); (főnévi alak: </a:t>
            </a:r>
            <a:r>
              <a:rPr lang="hu-HU" sz="2000" dirty="0" err="1" smtClean="0"/>
              <a:t>tanusítvány</a:t>
            </a:r>
            <a:r>
              <a:rPr lang="hu-HU" sz="2000" dirty="0" smtClean="0"/>
              <a:t>, bizonyítás)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Dokumentumok csoportosítása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80000" y="1440000"/>
            <a:ext cx="7200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Információhordozók szerint lehetnek</a:t>
            </a:r>
          </a:p>
          <a:p>
            <a:endParaRPr lang="hu-HU" sz="2000" i="1" dirty="0" smtClean="0"/>
          </a:p>
          <a:p>
            <a:r>
              <a:rPr lang="hu-HU" sz="2000" i="1" dirty="0" smtClean="0"/>
              <a:t>papír</a:t>
            </a:r>
          </a:p>
          <a:p>
            <a:r>
              <a:rPr lang="hu-HU" sz="2000" i="1" dirty="0" smtClean="0"/>
              <a:t>film</a:t>
            </a:r>
          </a:p>
          <a:p>
            <a:r>
              <a:rPr lang="hu-HU" sz="2000" i="1" dirty="0" smtClean="0"/>
              <a:t>mágneses hordozó</a:t>
            </a:r>
          </a:p>
          <a:p>
            <a:r>
              <a:rPr lang="hu-HU" sz="2000" i="1" dirty="0" smtClean="0"/>
              <a:t>optikai hordozó</a:t>
            </a:r>
          </a:p>
          <a:p>
            <a:endParaRPr lang="hu-HU" sz="2000" i="1" dirty="0" smtClean="0"/>
          </a:p>
          <a:p>
            <a:r>
              <a:rPr lang="hu-HU" sz="2000" b="1" i="1" dirty="0" smtClean="0"/>
              <a:t>elsődleges</a:t>
            </a:r>
            <a:r>
              <a:rPr lang="hu-HU" sz="2000" i="1" dirty="0" smtClean="0"/>
              <a:t> </a:t>
            </a:r>
            <a:r>
              <a:rPr lang="hu-HU" sz="2000" dirty="0" smtClean="0"/>
              <a:t>hordozók</a:t>
            </a:r>
            <a:r>
              <a:rPr lang="hu-HU" sz="2000" i="1" dirty="0" smtClean="0"/>
              <a:t>: </a:t>
            </a:r>
            <a:r>
              <a:rPr lang="hu-HU" sz="2000" dirty="0" smtClean="0"/>
              <a:t>segédeszköz nélkül, szabad szemmel, közvetlenül érzékelhető az információ. </a:t>
            </a:r>
          </a:p>
          <a:p>
            <a:endParaRPr lang="hu-HU" sz="2000" i="1" dirty="0" smtClean="0"/>
          </a:p>
          <a:p>
            <a:r>
              <a:rPr lang="hu-HU" sz="2000" b="1" i="1" dirty="0" smtClean="0"/>
              <a:t>másodlagos </a:t>
            </a:r>
            <a:r>
              <a:rPr lang="hu-HU" sz="2000" dirty="0" smtClean="0"/>
              <a:t>hordozók: közvetett módon, valamilyen segédeszköz közbeiktatásával érzékelhető az információ.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Dokumentumok csoportosítása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979712" y="1440000"/>
            <a:ext cx="720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Előállításuk technológiája szerint lehetnek</a:t>
            </a:r>
          </a:p>
          <a:p>
            <a:endParaRPr lang="hu-HU" sz="2000" b="1" dirty="0" smtClean="0"/>
          </a:p>
          <a:p>
            <a:r>
              <a:rPr lang="hu-HU" sz="2000" b="1" i="1" dirty="0" smtClean="0"/>
              <a:t>nyomtatott</a:t>
            </a:r>
            <a:r>
              <a:rPr lang="hu-HU" sz="2000" i="1" dirty="0" smtClean="0"/>
              <a:t> </a:t>
            </a:r>
            <a:r>
              <a:rPr lang="hu-HU" sz="2000" dirty="0" smtClean="0"/>
              <a:t>dokumentumok. Jellemzői: </a:t>
            </a:r>
          </a:p>
          <a:p>
            <a:r>
              <a:rPr lang="hu-HU" sz="2000" dirty="0" smtClean="0"/>
              <a:t>- statikus megjelenési formájúak</a:t>
            </a:r>
          </a:p>
          <a:p>
            <a:r>
              <a:rPr lang="hu-HU" sz="2000" dirty="0" smtClean="0"/>
              <a:t>- információhordozótól elválaszthatatlanul léteznek</a:t>
            </a:r>
          </a:p>
          <a:p>
            <a:pPr>
              <a:buFontTx/>
              <a:buChar char="-"/>
            </a:pPr>
            <a:r>
              <a:rPr lang="hu-HU" sz="2000" dirty="0" smtClean="0"/>
              <a:t> egynemű (papír alapanyagúak), nyomdai úton sokszorosítják őket</a:t>
            </a:r>
          </a:p>
          <a:p>
            <a:pPr>
              <a:buFontTx/>
              <a:buChar char="-"/>
            </a:pPr>
            <a:endParaRPr lang="hu-HU" sz="2000" dirty="0" smtClean="0"/>
          </a:p>
          <a:p>
            <a:r>
              <a:rPr lang="hu-HU" sz="2000" b="1" i="1" dirty="0" smtClean="0"/>
              <a:t>elektronikus</a:t>
            </a:r>
            <a:r>
              <a:rPr lang="hu-HU" sz="2000" dirty="0" smtClean="0"/>
              <a:t> dokumentumok. Jellemzői:</a:t>
            </a:r>
          </a:p>
          <a:p>
            <a:r>
              <a:rPr lang="hu-HU" sz="2000" dirty="0" smtClean="0"/>
              <a:t>- dinamikus, változó formában léteznek</a:t>
            </a:r>
          </a:p>
          <a:p>
            <a:r>
              <a:rPr lang="hu-HU" sz="2000" dirty="0" smtClean="0"/>
              <a:t>- nem kötődnek egyetlen megjelenési formához</a:t>
            </a:r>
          </a:p>
          <a:p>
            <a:pPr>
              <a:buFontTx/>
              <a:buChar char="-"/>
            </a:pPr>
            <a:r>
              <a:rPr lang="hu-HU" sz="2000" dirty="0" smtClean="0"/>
              <a:t> különböző elemekből tevődnek össze (kép, hang, szöveg)</a:t>
            </a:r>
          </a:p>
          <a:p>
            <a:r>
              <a:rPr lang="hu-HU" sz="2000" i="1" dirty="0" smtClean="0"/>
              <a:t>- </a:t>
            </a:r>
            <a:r>
              <a:rPr lang="hu-HU" sz="2000" dirty="0" smtClean="0"/>
              <a:t>analóg vagy digitális adatot tárolnak</a:t>
            </a:r>
          </a:p>
          <a:p>
            <a:r>
              <a:rPr lang="hu-HU" sz="2000" dirty="0" smtClean="0"/>
              <a:t>- tartalmuk alapján </a:t>
            </a:r>
            <a:r>
              <a:rPr lang="hu-HU" sz="2000" i="1" dirty="0" smtClean="0"/>
              <a:t>adatok </a:t>
            </a:r>
            <a:r>
              <a:rPr lang="hu-HU" sz="2000" dirty="0" smtClean="0"/>
              <a:t>(számok, szövegek, grafikák), </a:t>
            </a:r>
            <a:r>
              <a:rPr lang="hu-HU" sz="2000" i="1" dirty="0" smtClean="0"/>
              <a:t>programok</a:t>
            </a:r>
            <a:endParaRPr lang="hu-HU" sz="2000" dirty="0" smtClean="0"/>
          </a:p>
          <a:p>
            <a:r>
              <a:rPr lang="hu-HU" sz="2000" dirty="0" smtClean="0"/>
              <a:t>- hozzáférés szerint </a:t>
            </a:r>
            <a:r>
              <a:rPr lang="hu-HU" sz="2000" i="1" dirty="0" smtClean="0"/>
              <a:t>lokális</a:t>
            </a:r>
            <a:r>
              <a:rPr lang="hu-HU" sz="2000" dirty="0" smtClean="0"/>
              <a:t> vagy </a:t>
            </a:r>
            <a:r>
              <a:rPr lang="hu-HU" sz="2000" i="1" dirty="0" smtClean="0"/>
              <a:t>távoli</a:t>
            </a:r>
            <a:r>
              <a:rPr lang="hu-HU" sz="2000" dirty="0" smtClean="0"/>
              <a:t> elérésűek</a:t>
            </a:r>
          </a:p>
          <a:p>
            <a:r>
              <a:rPr lang="hu-HU" sz="2000" dirty="0" smtClean="0"/>
              <a:t>- másolással, beillesztéssel könnyen átalakíthatók</a:t>
            </a:r>
          </a:p>
          <a:p>
            <a:r>
              <a:rPr lang="hu-HU" sz="2000" dirty="0" smtClean="0"/>
              <a:t>- bármilyen távolságra azonnal továbbíthatók</a:t>
            </a:r>
          </a:p>
          <a:p>
            <a:r>
              <a:rPr lang="hu-HU" sz="2000" dirty="0" smtClean="0"/>
              <a:t>- más digitális dokumentummal könnyen összekapcsolhatók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Dokumentumok csoportosítása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80000" y="1440000"/>
            <a:ext cx="7200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Tartalmuk szerint lehetnek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elsődleges</a:t>
            </a:r>
            <a:r>
              <a:rPr lang="hu-HU" sz="2000" dirty="0" smtClean="0"/>
              <a:t>en közlő </a:t>
            </a:r>
            <a:r>
              <a:rPr lang="hu-HU" sz="2000" i="1" dirty="0" smtClean="0"/>
              <a:t>(primer</a:t>
            </a:r>
            <a:endParaRPr lang="hu-HU" sz="2000" dirty="0" smtClean="0"/>
          </a:p>
          <a:p>
            <a:r>
              <a:rPr lang="hu-HU" sz="2000" b="1" i="1" dirty="0" smtClean="0"/>
              <a:t>másodlagos</a:t>
            </a:r>
            <a:r>
              <a:rPr lang="hu-HU" sz="2000" dirty="0" smtClean="0"/>
              <a:t>an közlő </a:t>
            </a:r>
            <a:r>
              <a:rPr lang="hu-HU" sz="2000" i="1" dirty="0" smtClean="0"/>
              <a:t>(szekunder)</a:t>
            </a:r>
            <a:endParaRPr lang="hu-HU" sz="2000" dirty="0" smtClean="0"/>
          </a:p>
          <a:p>
            <a:r>
              <a:rPr lang="hu-HU" sz="2000" b="1" i="1" dirty="0" smtClean="0"/>
              <a:t>harmadlagos</a:t>
            </a:r>
            <a:r>
              <a:rPr lang="hu-HU" sz="2000" dirty="0" smtClean="0"/>
              <a:t>an közlő </a:t>
            </a:r>
            <a:r>
              <a:rPr lang="hu-HU" sz="2000" i="1" dirty="0" smtClean="0"/>
              <a:t>(tercier)</a:t>
            </a:r>
          </a:p>
          <a:p>
            <a:endParaRPr lang="hu-HU" sz="2000" i="1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Megjelenésük gyakorisága szerint lehetnek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egyedi</a:t>
            </a:r>
            <a:r>
              <a:rPr lang="hu-HU" sz="2000" dirty="0" smtClean="0"/>
              <a:t> megjelenésű</a:t>
            </a:r>
            <a:r>
              <a:rPr lang="hu-HU" sz="2000" i="1" dirty="0" smtClean="0"/>
              <a:t>: pl. könyvek</a:t>
            </a:r>
            <a:endParaRPr lang="hu-HU" sz="2000" dirty="0" smtClean="0"/>
          </a:p>
          <a:p>
            <a:r>
              <a:rPr lang="hu-HU" sz="2000" dirty="0" smtClean="0"/>
              <a:t>meghatározott időszakonként </a:t>
            </a:r>
            <a:r>
              <a:rPr lang="hu-HU" sz="2000" b="1" i="1" dirty="0" smtClean="0"/>
              <a:t>rendszeres</a:t>
            </a:r>
            <a:r>
              <a:rPr lang="hu-HU" sz="2000" dirty="0" smtClean="0"/>
              <a:t>en megjelenő</a:t>
            </a:r>
            <a:r>
              <a:rPr lang="hu-HU" sz="2000" i="1" dirty="0" smtClean="0"/>
              <a:t>: pl. folyóirat</a:t>
            </a:r>
            <a:endParaRPr lang="hu-HU" sz="2000" dirty="0" smtClean="0"/>
          </a:p>
          <a:p>
            <a:r>
              <a:rPr lang="hu-HU" sz="2000" b="1" i="1" dirty="0" smtClean="0"/>
              <a:t>rendszertelen</a:t>
            </a:r>
            <a:r>
              <a:rPr lang="hu-HU" sz="2000" dirty="0" smtClean="0"/>
              <a:t> megjelenésű</a:t>
            </a:r>
            <a:r>
              <a:rPr lang="hu-HU" sz="2000" i="1" dirty="0" smtClean="0"/>
              <a:t>: pl. kutatási jelentés</a:t>
            </a:r>
            <a:endParaRPr lang="hu-HU" sz="2000" dirty="0" smtClean="0"/>
          </a:p>
          <a:p>
            <a:endParaRPr lang="hu-HU" sz="2000" b="1" dirty="0" smtClean="0"/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Dokumentumok csoportosítása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80000" y="1440000"/>
            <a:ext cx="7200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Megjelenési formájuk szerint lehetnek</a:t>
            </a:r>
          </a:p>
          <a:p>
            <a:endParaRPr lang="hu-HU" sz="2000" dirty="0" smtClean="0"/>
          </a:p>
          <a:p>
            <a:r>
              <a:rPr lang="hu-HU" sz="2000" b="1" i="1" dirty="0" smtClean="0"/>
              <a:t>nyomtatott </a:t>
            </a:r>
            <a:r>
              <a:rPr lang="hu-HU" sz="2000" dirty="0" smtClean="0"/>
              <a:t>dokumentumok: pl. könyv</a:t>
            </a:r>
          </a:p>
          <a:p>
            <a:r>
              <a:rPr lang="hu-HU" sz="2000" b="1" i="1" dirty="0" smtClean="0"/>
              <a:t>audiovizuális </a:t>
            </a:r>
            <a:r>
              <a:rPr lang="hu-HU" sz="2000" dirty="0" smtClean="0"/>
              <a:t>dokumentumok:</a:t>
            </a:r>
            <a:r>
              <a:rPr lang="hu-HU" sz="2000" b="1" i="1" dirty="0" smtClean="0"/>
              <a:t> </a:t>
            </a:r>
            <a:r>
              <a:rPr lang="hu-HU" sz="2000" dirty="0" smtClean="0"/>
              <a:t>pl. CD</a:t>
            </a:r>
            <a:endParaRPr lang="hu-HU" sz="2000" i="1" dirty="0" smtClean="0"/>
          </a:p>
          <a:p>
            <a:r>
              <a:rPr lang="hu-HU" sz="2000" b="1" i="1" dirty="0" smtClean="0"/>
              <a:t>elektronikus </a:t>
            </a:r>
            <a:r>
              <a:rPr lang="hu-HU" sz="2000" dirty="0" smtClean="0"/>
              <a:t>dokumentumok: pl. honlapok</a:t>
            </a:r>
          </a:p>
          <a:p>
            <a:endParaRPr lang="hu-HU" sz="2000" dirty="0" smtClean="0"/>
          </a:p>
          <a:p>
            <a:endParaRPr lang="hu-HU" sz="2000" b="1" dirty="0" smtClean="0"/>
          </a:p>
          <a:p>
            <a:r>
              <a:rPr lang="hu-HU" sz="2000" b="1" dirty="0" smtClean="0"/>
              <a:t>Publicitás szerint lehetnek</a:t>
            </a:r>
          </a:p>
          <a:p>
            <a:endParaRPr lang="hu-HU" sz="2000" b="1" dirty="0" smtClean="0"/>
          </a:p>
          <a:p>
            <a:r>
              <a:rPr lang="hu-HU" sz="2000" b="1" i="1" dirty="0" smtClean="0"/>
              <a:t>publikált</a:t>
            </a:r>
            <a:r>
              <a:rPr lang="hu-HU" sz="2000" dirty="0" smtClean="0"/>
              <a:t>: köteles példány szolgáltatás alsó határát átlépő, sokszorosított, kiadói és kereskedelmi forgalomban is megjelenő  művek.</a:t>
            </a:r>
          </a:p>
          <a:p>
            <a:r>
              <a:rPr lang="hu-HU" sz="2000" b="1" i="1" dirty="0" smtClean="0"/>
              <a:t>félig </a:t>
            </a:r>
            <a:r>
              <a:rPr lang="hu-HU" sz="2000" i="1" dirty="0" smtClean="0"/>
              <a:t>publikált</a:t>
            </a:r>
            <a:r>
              <a:rPr lang="hu-HU" sz="2000" dirty="0" smtClean="0"/>
              <a:t>: 50-200 példányban megjelenő, kiadói forgalomban igen, kereskedelmi forgalomba nem kerülő kiadványok.</a:t>
            </a:r>
          </a:p>
          <a:p>
            <a:r>
              <a:rPr lang="hu-HU" sz="2000" b="1" i="1" dirty="0" smtClean="0"/>
              <a:t>nem publikált</a:t>
            </a:r>
            <a:r>
              <a:rPr lang="hu-HU" sz="2000" dirty="0" smtClean="0"/>
              <a:t>: nem sokszorosított dokumentumok (pl. iskolai évkönyvek).</a:t>
            </a:r>
          </a:p>
          <a:p>
            <a:endParaRPr lang="hu-HU" sz="2000" dirty="0" smtClean="0"/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899592" y="0"/>
            <a:ext cx="756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Dokumentumok csoportosítása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2204864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dirty="0" smtClean="0">
                <a:ln w="127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6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Hagyományos  dokumentumok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2699792" y="6485274"/>
            <a:ext cx="37914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000" b="1" cap="none" spc="0" dirty="0" smtClean="0">
                <a:ln w="1905"/>
                <a:solidFill>
                  <a:srgbClr val="99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Kattints a képre a részletekért! </a:t>
            </a:r>
            <a:endParaRPr lang="hu-HU" sz="2000" b="1" cap="none" spc="0" dirty="0">
              <a:ln w="1905"/>
              <a:solidFill>
                <a:srgbClr val="99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pic>
        <p:nvPicPr>
          <p:cNvPr id="15" name="Picture 2" descr="2011. január 24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8217" r="44123" b="3584"/>
          <a:stretch>
            <a:fillRect/>
          </a:stretch>
        </p:blipFill>
        <p:spPr bwMode="auto">
          <a:xfrm>
            <a:off x="1907704" y="1988840"/>
            <a:ext cx="137633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2" name="Picture 2" descr="http://www.buy-smart.info/media/image/46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809731"/>
            <a:ext cx="3168353" cy="1267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http://www.copymax.hu/fotos/SZAKDOLGOZAT/szakdolgozat_kotes_kezdolap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564904"/>
            <a:ext cx="218101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Benczúr Gyula: Országos Általános Kiállítás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221088"/>
            <a:ext cx="1512168" cy="211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 descr="Erkel Ferenc (1810-1893): Himnusz. Vegyeskari változat. - Szerzői kézirat, 1880-as évek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4221088"/>
            <a:ext cx="1584176" cy="208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 l="2884" t="20160" r="48292" b="3401"/>
          <a:stretch>
            <a:fillRect/>
          </a:stretch>
        </p:blipFill>
        <p:spPr bwMode="auto">
          <a:xfrm>
            <a:off x="3635896" y="4221088"/>
            <a:ext cx="139822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51" name="Picture 11" descr="http://diak.budai-rfg.sulinet.hu/~havassy/dream/rakoczi/konyvhet_12/images/img_0180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4725144"/>
            <a:ext cx="2016224" cy="1345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églalap 10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900000" y="0"/>
            <a:ext cx="7560000" cy="972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1905"/>
                <a:solidFill>
                  <a:srgbClr val="B3671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</a:rPr>
              <a:t>Könyv</a:t>
            </a:r>
            <a:endParaRPr lang="hu-HU" sz="4400" b="1" dirty="0">
              <a:ln w="1905"/>
              <a:solidFill>
                <a:srgbClr val="B3671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80000" y="1440000"/>
            <a:ext cx="720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„48 oldalnál nagyobb terjedelmű nyomdatermék, amely </a:t>
            </a:r>
            <a:br>
              <a:rPr lang="hu-HU" sz="2000" dirty="0" smtClean="0"/>
            </a:br>
            <a:r>
              <a:rPr lang="hu-HU" sz="2000" dirty="0" smtClean="0"/>
              <a:t>2 fedőlapból és meghatározott sorrendben egymást követő, a gerincen tartósan összeerősített belső lapokból áll, olvasható szöveget ill. illusztrációt tartalmaz.”</a:t>
            </a:r>
          </a:p>
          <a:p>
            <a:endParaRPr lang="hu-HU" sz="2000" dirty="0" smtClean="0"/>
          </a:p>
          <a:p>
            <a:r>
              <a:rPr lang="hu-HU" sz="2000" b="1" dirty="0" smtClean="0"/>
              <a:t>Az ismeretközlés színvonala alapján</a:t>
            </a:r>
            <a:r>
              <a:rPr lang="hu-HU" sz="2000" dirty="0" smtClean="0"/>
              <a:t>:</a:t>
            </a:r>
          </a:p>
          <a:p>
            <a:r>
              <a:rPr lang="hu-HU" sz="2000" b="1" i="1" dirty="0" smtClean="0"/>
              <a:t>szakkönyvek</a:t>
            </a:r>
            <a:r>
              <a:rPr lang="hu-HU" sz="2000" dirty="0" smtClean="0"/>
              <a:t>: a témát szakmai igénnyel tárgyaló könyvek, oktatásban  használatos művek.</a:t>
            </a:r>
          </a:p>
          <a:p>
            <a:r>
              <a:rPr lang="hu-HU" sz="2000" b="1" i="1" dirty="0" smtClean="0"/>
              <a:t>ismeretterjesztő</a:t>
            </a:r>
            <a:r>
              <a:rPr lang="hu-HU" sz="2000" b="1" dirty="0" smtClean="0"/>
              <a:t> könyvek</a:t>
            </a:r>
            <a:r>
              <a:rPr lang="hu-HU" sz="2000" dirty="0" smtClean="0"/>
              <a:t>: tárgyilagosan, jó színvonalon, átlagos műveltségű ember számára is érthetően mutatnak be egy témát.</a:t>
            </a:r>
          </a:p>
          <a:p>
            <a:endParaRPr lang="hu-HU" sz="2000" dirty="0" smtClean="0"/>
          </a:p>
          <a:p>
            <a:r>
              <a:rPr lang="hu-HU" sz="2000" b="1" dirty="0" smtClean="0"/>
              <a:t>Irodalmi művek a művészi szándék megléte alapján</a:t>
            </a:r>
            <a:r>
              <a:rPr lang="hu-HU" sz="2000" dirty="0" smtClean="0"/>
              <a:t>:</a:t>
            </a:r>
          </a:p>
          <a:p>
            <a:r>
              <a:rPr lang="hu-HU" sz="2000" i="1" dirty="0" smtClean="0"/>
              <a:t>szépirodalom</a:t>
            </a:r>
          </a:p>
          <a:p>
            <a:r>
              <a:rPr lang="hu-HU" sz="2000" i="1" dirty="0" smtClean="0"/>
              <a:t>szórakoztató művek</a:t>
            </a:r>
          </a:p>
          <a:p>
            <a:r>
              <a:rPr lang="hu-HU" sz="2000" i="1" dirty="0" smtClean="0"/>
              <a:t>tényirodalom </a:t>
            </a:r>
          </a:p>
          <a:p>
            <a:endParaRPr lang="hu-HU" sz="2000" dirty="0"/>
          </a:p>
        </p:txBody>
      </p:sp>
      <p:pic>
        <p:nvPicPr>
          <p:cNvPr id="7" name="Picture 2" descr="2011. január 24."/>
          <p:cNvPicPr>
            <a:picLocks noChangeAspect="1" noChangeArrowheads="1"/>
          </p:cNvPicPr>
          <p:nvPr/>
        </p:nvPicPr>
        <p:blipFill>
          <a:blip r:embed="rId3" cstate="print"/>
          <a:srcRect l="8217" r="44123" b="3584"/>
          <a:stretch>
            <a:fillRect/>
          </a:stretch>
        </p:blipFill>
        <p:spPr bwMode="auto">
          <a:xfrm>
            <a:off x="6668493" y="5724000"/>
            <a:ext cx="711819" cy="10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Jobbra nyíl 8">
            <a:hlinkClick r:id="rId4" action="ppaction://hlinksldjump"/>
          </p:cNvPr>
          <p:cNvSpPr/>
          <p:nvPr/>
        </p:nvSpPr>
        <p:spPr>
          <a:xfrm>
            <a:off x="8604000" y="6084000"/>
            <a:ext cx="432048" cy="432048"/>
          </a:xfrm>
          <a:prstGeom prst="rightArrow">
            <a:avLst/>
          </a:prstGeom>
          <a:solidFill>
            <a:srgbClr val="9966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0" y="2780928"/>
            <a:ext cx="1619672" cy="432048"/>
          </a:xfrm>
          <a:prstGeom prst="rect">
            <a:avLst/>
          </a:prstGeom>
          <a:solidFill>
            <a:srgbClr val="E8B12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1210</TotalTime>
  <Words>2458</Words>
  <Application>Microsoft Office PowerPoint</Application>
  <PresentationFormat>Diavetítés a képernyőre (4:3 oldalarány)</PresentationFormat>
  <Paragraphs>317</Paragraphs>
  <Slides>24</Slides>
  <Notes>23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Digitalis_fotoalbum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132</cp:revision>
  <dcterms:created xsi:type="dcterms:W3CDTF">2011-05-20T18:12:25Z</dcterms:created>
  <dcterms:modified xsi:type="dcterms:W3CDTF">2017-02-23T15:05:54Z</dcterms:modified>
</cp:coreProperties>
</file>