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4" r:id="rId3"/>
    <p:sldId id="272" r:id="rId4"/>
    <p:sldId id="275" r:id="rId5"/>
    <p:sldId id="276" r:id="rId6"/>
    <p:sldId id="277" r:id="rId7"/>
    <p:sldId id="278" r:id="rId8"/>
    <p:sldId id="279" r:id="rId9"/>
    <p:sldId id="283" r:id="rId10"/>
    <p:sldId id="284" r:id="rId11"/>
    <p:sldId id="285" r:id="rId12"/>
    <p:sldId id="282" r:id="rId13"/>
    <p:sldId id="280" r:id="rId14"/>
    <p:sldId id="281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Gabi" initials="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9DF"/>
    <a:srgbClr val="384E28"/>
    <a:srgbClr val="F2FDDB"/>
    <a:srgbClr val="996600"/>
    <a:srgbClr val="9BEBB0"/>
    <a:srgbClr val="959D9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>
        <p:scale>
          <a:sx n="70" d="100"/>
          <a:sy n="70" d="100"/>
        </p:scale>
        <p:origin x="-12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4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Több mezős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összetett keresés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esetében a legfontosabb indexek keresőmezőibe írhatunk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keresőkifejezéseket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mezők nem többszörözhetők, sorrendjük nem változtatható, az ilyen típusú  keresés meglehetősen kötött.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Nézzünk példát egy iskolai könyvtár Szirén nevű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rendszerében Kossuth és Rákóczi kapcsolatára. Itt 2 találatunk van, igaz az egyik irodalmi feldolgozás, a másikban pedig a Rákóczi-szabadságharc miatt volt találatunk. Hoppá, a keresőkérdésben nem szerepeltek keresztnevek… </a:t>
            </a:r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 Európai Könyvtár  (angolul TEL, The European </a:t>
            </a:r>
            <a:r>
              <a:rPr lang="hu-H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 világhálón keresztül elérhető szolgáltatás, amely az európai nemzeti könyvtárak állományához nyújt hozzáférést. A források közt digitális és hagyományos, papíralapú tartalmakat is találunk, például könyveket, magazinokat, folyóiratokat, hangfelvételeket s számos egyéb dokumentumtípust. Az Európai Könyvtár adja az „európai digitális</a:t>
            </a:r>
            <a:r>
              <a:rPr lang="hu-HU" sz="1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könyvtár</a:t>
            </a:r>
            <a:r>
              <a:rPr lang="hu-HU" sz="1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infrastrukturális alapjait. Ezen közös szolgáltatás segítségével Európa összes jelentős közgyűjteményének (könyvtárak, levéltárak, múzeumok) anyaga hozzáférhető </a:t>
            </a:r>
            <a:r>
              <a:rPr lang="hu-H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Europeana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néven.</a:t>
            </a:r>
          </a:p>
          <a:p>
            <a:endParaRPr lang="hu-HU" sz="1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könyvtári tartalmak és szolgáltatások legnagyobb hálózata:</a:t>
            </a:r>
            <a:r>
              <a:rPr lang="hu-HU" sz="1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világszerte 10000 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könyvtár 2 billió dokumentumában való keresést tesz lehetővé a weben keresztül. A hagyományos papíralapú dokumentumok, könyvek mellett digitális tartalmak között is böngészhetünk, például letölthető hangos könyveket, CD-ket, videókat, teljes szöveghez vezető linkeket, hiteles kutatási dokumentumokat helyi és történelmi jelentőségű fotókkal. A </a:t>
            </a:r>
            <a:r>
              <a:rPr lang="hu-H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könyvtárak több nyelven hozzáférhetőek.</a:t>
            </a:r>
          </a:p>
          <a:p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0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WorldCat-ben</a:t>
            </a:r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talált dokumentumok mellett megjelenik a lelőhelylista, és egy linkkel a keresőhöz legközelebbi könyvtár honlapja. Amennyiben a könyvtár szolgáltatásai között szerepel a távkölcsönzés, a könyvtár postázza a dokumentumot.</a:t>
            </a:r>
          </a:p>
          <a:p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könyvtár szolgáltatásait csak az érvényes tagsággal rendelkező olvasók vehetik igénybe.</a:t>
            </a:r>
          </a:p>
          <a:p>
            <a:r>
              <a:rPr lang="hu-HU" sz="1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magyar könyvtár tagja a hálózatnak. Megjeleníthetők a dokumentum különböző kiadásai, megtudható, hogy más adathordozón is fellelhető-e, hány nyelven jelent meg a szóban forgó dokumentum, Braille formában hol található, készült-e filmfeldolgozás a könyvből, milyen olvasói réteg számára ajánlott. </a:t>
            </a:r>
          </a:p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 :</a:t>
            </a: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catalogus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(lista, névsor)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Görög: </a:t>
            </a:r>
            <a:r>
              <a:rPr lang="hu-H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katalogosz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(lista, jegyzék)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ETO főosztályok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Általános művek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Filozófia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Vallás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Társadalomtudományok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(jelenleg betöltetlen)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Természettudományok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Alkalmazott tudományok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Művészetek, sport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Nyelv és irodalom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Történelem, földrajz</a:t>
            </a:r>
          </a:p>
          <a:p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ETO osztályok (pl.)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Természettudomány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 Matematika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 Csillagászat, asztrofizika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 Fizika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 Kémia, ásványtan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 Földtudományok, geológia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 Őslénytan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57 Biológia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 Botanika, növénytan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59 Zoológia Állattan</a:t>
            </a:r>
          </a:p>
          <a:p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ETO alosztályok (pl.)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Természettudományok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 Botanika, növénytan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581 Általános növénytan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581.1 Növényfiziológia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581.14 Fejlődés</a:t>
            </a:r>
            <a:b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581.141 Magképződés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</a:t>
            </a:r>
            <a:r>
              <a:rPr lang="hu-H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OPAC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 </a:t>
            </a:r>
            <a:r>
              <a:rPr lang="hu-H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integrált könyvtári rendszerek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(IKR) egyik modulja, amelynek célja a visszakeresés biztosítása. A világhálón barangoló látogató lényegében az OPAC-on keresztül találkozik a könyvtár adatbázisaival. </a:t>
            </a:r>
            <a:r>
              <a:rPr lang="hu-H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IKR-ek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sokféleségéből következően nem egyféle OPAC létezik, hanem annyiféle, ahány </a:t>
            </a:r>
            <a:r>
              <a:rPr lang="hu-H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Tény, hogy miközben mindegyik rendszer hasonló eszközökkel igyekszik kielégíteni a felhasználói igényeket, azon közben ezt saját logikája mentén teszi. Ez önmagában még nem jelentene problémát, csakhogy az egyes rendszerek között számos apró eltérés van mind a visszakeresés módjában, mind pedig a találatok megjelenítésében. Ezért aztán a felhasználót az egyes rendszerekkel való ismerkedésének kezdetén könnyen összezavarják az apró különbségek.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IKR-ek alapját képező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adatbáziskezelő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rendszerek révén az egyes adattípusokból listák készülnek. A listák és az indexek között az a különbség, hogy utóbbiak ellenőrzöttek. Az indexek alkalmazásával kerülhető el ugyanazon adat többszöri bevitele. Természetesen nemcsak az adatok bevitele, hanem a visszakeresés is az indexeken keresztül történik. Az indexek elnevezése többnyire azonos és megegyezik a szolgáltatott adatelemek nevével.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legáltalánosabb indexek angol rövidítésükkel együtt: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AU	szerzői index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TI	teljes cím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KW	kulcsszó (általában a cím releváns szava, de lehet sorozati címszó is)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	sorozat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SU	tárgyszó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PY	kiadás éve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OPAC-okban való keresésnek két típusa van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 indexekben való tájékozódó típusú és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keresőkifejezésekkel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parancsokkal történő direkt keresés.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böngészést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browse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akkor praktikus használni, ha még nem ismerjük az adott katalógus felépítését, ill. ha nem pontosan tudjuk a keresett kifejezés szóalakját.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Szintaxisa: 	b index kifejezés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browse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az a kifejezés, amelyet a böngészés megjelölésére használunk. Magyarul tallózásként is használatos.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 = a használni kívánt index megjelenítése, ill. rövidítése (AU, TI, SU, stb.)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kifejezés = az a karaktersorozat, amelynek megfelelőjénél fel akarjuk lapozni az indexet.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mintán a Fővárosi Szabó Ervin Könyvtár katalógusában voltunk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kíváncsiak a Kossuth Lajos kezdetű címekre.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 keresést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akkor használunk, ha ismerjük a rendszert és tudjuk, mire vagyunk kíváncsiak. Két altípusa van: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egyszerű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összetett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egyszerű keresés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szintaxisa: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index kifejezés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seach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az a rövidítés, amelyet a keresés megnevezésére használunk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 = a használni kívánt egyetlen index megjelenítése, ill. rövidítése (AU, TI, SU, stb.)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kifejezés = az a karaktersorozat, amelyet keresünk.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Nézzünk egy példát az MTA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Aleph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rendszerű katalógusában. Az egyszerű keresés adatlapja az „Egyszerűen” gomb megnyomásával érhető el. Válasszuk ki az Indexek közül a tárgyi mezőket, majd írjuk be Kossuth Lajos nevét. Vegyük észre, hogy a rendszer a két vagy többtagú kifejezéseknél udvariasan megkérdezi tőlünk: egymás melletti kifejezésekről van-e szó? Kossuth esetében nyilvánvalóan arról.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Összetett keresésnél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egyszerre több indexben dolgozhatunk. Ennél a keresési módnál lehetőségünk van az azonos és a különböző indexek között un. logikai és közelségi operátorokkal kapcsolatot teremteni.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Logikai operátorok: AND, OR, NOT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Közelségi operátorok: NEAR, WITH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Folytassuk példánkat az MTA Könyvtárában. Keressünk kapcsolatot a magyar történelem két nagy alakja,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Kossuth és Rákóczi között. A keresőképen jól látszik, hogy külön-külön mindegyikükről sok mű van, kettejükről pedig egy mű van.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12.xml"/><Relationship Id="rId4" Type="http://schemas.openxmlformats.org/officeDocument/2006/relationships/slide" Target="../slides/slide5.xml"/><Relationship Id="rId9" Type="http://schemas.openxmlformats.org/officeDocument/2006/relationships/slide" Target="../slides/slide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1857356" y="7677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Katalógusok</a:t>
            </a:r>
            <a:endParaRPr lang="hu-HU" sz="5400" b="1" cap="none" spc="0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Tekercs függőlegesen 9"/>
          <p:cNvSpPr/>
          <p:nvPr userDrawn="1"/>
        </p:nvSpPr>
        <p:spPr>
          <a:xfrm>
            <a:off x="0" y="1268760"/>
            <a:ext cx="2664296" cy="5400600"/>
          </a:xfrm>
          <a:prstGeom prst="verticalScroll">
            <a:avLst/>
          </a:prstGeom>
          <a:solidFill>
            <a:schemeClr val="tx2">
              <a:lumMod val="75000"/>
            </a:schemeClr>
          </a:solidFill>
          <a:ln/>
          <a:effectLst>
            <a:outerShdw blurRad="40000" dist="20000" dir="5400000" rotWithShape="0">
              <a:schemeClr val="tx2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3" name="Egyenes összekötő 12"/>
          <p:cNvCxnSpPr/>
          <p:nvPr userDrawn="1"/>
        </p:nvCxnSpPr>
        <p:spPr>
          <a:xfrm rot="10800000">
            <a:off x="0" y="180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2" action="ppaction://hlinksldjump" highlightClick="1"/>
          </p:cNvPr>
          <p:cNvSpPr/>
          <p:nvPr userDrawn="1"/>
        </p:nvSpPr>
        <p:spPr>
          <a:xfrm>
            <a:off x="521550" y="183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Mi a katalógus?</a:t>
            </a:r>
            <a:endParaRPr lang="hu-HU" sz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Akciógomb: Egyéni 15">
            <a:hlinkClick r:id="rId3" action="ppaction://hlinksldjump" highlightClick="1"/>
          </p:cNvPr>
          <p:cNvSpPr/>
          <p:nvPr userDrawn="1"/>
        </p:nvSpPr>
        <p:spPr>
          <a:xfrm>
            <a:off x="521550" y="243889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Leíró katalógus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Akciógomb: Egyéni 17">
            <a:hlinkClick r:id="rId4" action="ppaction://hlinksldjump" highlightClick="1"/>
          </p:cNvPr>
          <p:cNvSpPr/>
          <p:nvPr userDrawn="1"/>
        </p:nvSpPr>
        <p:spPr>
          <a:xfrm>
            <a:off x="521550" y="284393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Szakkatalógus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rId5" action="ppaction://hlinksldjump" highlightClick="1"/>
          </p:cNvPr>
          <p:cNvSpPr/>
          <p:nvPr userDrawn="1"/>
        </p:nvSpPr>
        <p:spPr>
          <a:xfrm>
            <a:off x="521550" y="333899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IKR-ek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Akciógomb: Egyéni 19">
            <a:hlinkClick r:id="rId6" action="ppaction://hlinksldjump" highlightClick="1"/>
          </p:cNvPr>
          <p:cNvSpPr/>
          <p:nvPr userDrawn="1"/>
        </p:nvSpPr>
        <p:spPr>
          <a:xfrm>
            <a:off x="521550" y="374407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Mi az OPAC?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Akciógomb: Egyéni 22">
            <a:hlinkClick r:id="rId7" action="ppaction://hlinksldjump" highlightClick="1"/>
          </p:cNvPr>
          <p:cNvSpPr/>
          <p:nvPr userDrawn="1"/>
        </p:nvSpPr>
        <p:spPr>
          <a:xfrm>
            <a:off x="521550" y="459917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Folyóirat katalógusok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rot="10800000">
            <a:off x="0" y="594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539552" y="594928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rId8" action="ppaction://hlinksldjump" highlightClick="1"/>
          </p:cNvPr>
          <p:cNvSpPr/>
          <p:nvPr userDrawn="1"/>
        </p:nvSpPr>
        <p:spPr>
          <a:xfrm>
            <a:off x="521550" y="500417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Külföldi katalógusok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rId9" action="ppaction://hlinksldjump" highlightClick="1"/>
          </p:cNvPr>
          <p:cNvSpPr/>
          <p:nvPr userDrawn="1"/>
        </p:nvSpPr>
        <p:spPr>
          <a:xfrm>
            <a:off x="521550" y="558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Tudja-e</a:t>
            </a:r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?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Akciógomb: Egyéni 16">
            <a:hlinkClick r:id="rId10" action="ppaction://hlinksldjump" highlightClick="1"/>
          </p:cNvPr>
          <p:cNvSpPr/>
          <p:nvPr userDrawn="1"/>
        </p:nvSpPr>
        <p:spPr>
          <a:xfrm>
            <a:off x="521550" y="414912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Hunopac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 cstate="print">
            <a:alphaModFix amt="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print">
            <a:alphaModFix amt="26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mek.oszk.hu/html/opac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pa.oszk.hu/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szk.hu/humanus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matarka.hu/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theeuropeanlibrary.org/tel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html/opac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heeuropeanlibrary.org/tel4/" TargetMode="External"/><Relationship Id="rId4" Type="http://schemas.openxmlformats.org/officeDocument/2006/relationships/hyperlink" Target="http://www.matarka.hu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adatbazis/the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u.wikipedia.org/wiki/Egyetemes_tizedes_oszt%C3%A1lyoz%C3%A1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ren.com/index_sziren.htm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www.e-corvina.hu/" TargetMode="External"/><Relationship Id="rId7" Type="http://schemas.openxmlformats.org/officeDocument/2006/relationships/image" Target="../media/image7.gif"/><Relationship Id="rId12" Type="http://schemas.openxmlformats.org/officeDocument/2006/relationships/hyperlink" Target="http://www.ex-lh.hu/site/index.php/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gif"/><Relationship Id="rId5" Type="http://schemas.openxmlformats.org/officeDocument/2006/relationships/hyperlink" Target="http://monguz.hu/hunteka" TargetMode="External"/><Relationship Id="rId10" Type="http://schemas.openxmlformats.org/officeDocument/2006/relationships/hyperlink" Target="http://www.textlib.hu/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saman.fszek.hu/WebPac/CorvinaWeb?pagesize=50&amp;text=Kossuth+Lajos&amp;index=TITL&amp;button=B%C3%B6ng%C3%A9sz&amp;action=scan&amp;whichform=scanfor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prol.mtak.hu/F/IYKU4725JP5SPMDBXBHM9TVPC6VSIB57BBUN7LRJEK7G88NQPH-64343?func=find-b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6535" y="1932221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Számítógépes katalógusok</a:t>
            </a:r>
            <a:endParaRPr lang="hu-H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Cím 4"/>
          <p:cNvSpPr txBox="1">
            <a:spLocks/>
          </p:cNvSpPr>
          <p:nvPr/>
        </p:nvSpPr>
        <p:spPr>
          <a:xfrm>
            <a:off x="431540" y="4239090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TKBF – Tanulásmódszertan - Könyvtárismeret</a:t>
            </a:r>
            <a:endParaRPr kumimoji="0" lang="hu-H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70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6750" r="18439" b="58601"/>
          <a:stretch>
            <a:fillRect/>
          </a:stretch>
        </p:blipFill>
        <p:spPr bwMode="auto">
          <a:xfrm>
            <a:off x="2771800" y="1268760"/>
            <a:ext cx="6049180" cy="160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7200" r="48532" b="22065"/>
          <a:stretch>
            <a:fillRect/>
          </a:stretch>
        </p:blipFill>
        <p:spPr bwMode="auto">
          <a:xfrm>
            <a:off x="3626895" y="2978950"/>
            <a:ext cx="4243925" cy="36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. sz. felirat keret nélkül 11"/>
          <p:cNvSpPr/>
          <p:nvPr/>
        </p:nvSpPr>
        <p:spPr>
          <a:xfrm>
            <a:off x="7668000" y="1368000"/>
            <a:ext cx="1260140" cy="585065"/>
          </a:xfrm>
          <a:prstGeom prst="callout1">
            <a:avLst>
              <a:gd name="adj1" fmla="val 18750"/>
              <a:gd name="adj2" fmla="val -8333"/>
              <a:gd name="adj3" fmla="val 98731"/>
              <a:gd name="adj4" fmla="val -34650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Összetett keresés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70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14936" r="61469" b="36015"/>
          <a:stretch>
            <a:fillRect/>
          </a:stretch>
        </p:blipFill>
        <p:spPr bwMode="auto">
          <a:xfrm>
            <a:off x="2726795" y="1268760"/>
            <a:ext cx="3690410" cy="293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t="7200" r="51907" b="7751"/>
          <a:stretch>
            <a:fillRect/>
          </a:stretch>
        </p:blipFill>
        <p:spPr bwMode="auto">
          <a:xfrm>
            <a:off x="5067055" y="2327562"/>
            <a:ext cx="3894782" cy="430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1. sz. felirat keret nélkül 8"/>
          <p:cNvSpPr/>
          <p:nvPr/>
        </p:nvSpPr>
        <p:spPr>
          <a:xfrm>
            <a:off x="7668000" y="1368000"/>
            <a:ext cx="1260140" cy="945105"/>
          </a:xfrm>
          <a:prstGeom prst="callout1">
            <a:avLst>
              <a:gd name="adj1" fmla="val 18750"/>
              <a:gd name="adj2" fmla="val -8333"/>
              <a:gd name="adj3" fmla="val 75852"/>
              <a:gd name="adj4" fmla="val -3411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Több mezős keresés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4104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9076" t="10417" r="20768" b="65885"/>
          <a:stretch>
            <a:fillRect/>
          </a:stretch>
        </p:blipFill>
        <p:spPr bwMode="auto">
          <a:xfrm>
            <a:off x="2794000" y="1384300"/>
            <a:ext cx="58674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 t="13542" r="24023" b="31163"/>
          <a:stretch>
            <a:fillRect/>
          </a:stretch>
        </p:blipFill>
        <p:spPr bwMode="auto">
          <a:xfrm>
            <a:off x="2792603" y="3384550"/>
            <a:ext cx="5824347" cy="317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4572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1632" r="35352" b="79253"/>
          <a:stretch>
            <a:fillRect/>
          </a:stretch>
        </p:blipFill>
        <p:spPr bwMode="auto">
          <a:xfrm>
            <a:off x="2546775" y="1853825"/>
            <a:ext cx="6305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125" t="10503" r="5339" b="65191"/>
          <a:stretch>
            <a:fillRect/>
          </a:stretch>
        </p:blipFill>
        <p:spPr bwMode="auto">
          <a:xfrm>
            <a:off x="2546775" y="2843935"/>
            <a:ext cx="6445250" cy="128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1263" t="11111" r="12630" b="53038"/>
          <a:stretch>
            <a:fillRect/>
          </a:stretch>
        </p:blipFill>
        <p:spPr bwMode="auto">
          <a:xfrm>
            <a:off x="3835825" y="4661037"/>
            <a:ext cx="3867150" cy="136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496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69" t="11024" r="6250" b="57986"/>
          <a:stretch>
            <a:fillRect/>
          </a:stretch>
        </p:blipFill>
        <p:spPr bwMode="auto">
          <a:xfrm>
            <a:off x="2772440" y="1808820"/>
            <a:ext cx="5760000" cy="1430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3125" t="20833" r="34961" b="41493"/>
          <a:stretch>
            <a:fillRect/>
          </a:stretch>
        </p:blipFill>
        <p:spPr bwMode="auto">
          <a:xfrm>
            <a:off x="2772000" y="3562354"/>
            <a:ext cx="5760000" cy="262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26795" y="2033845"/>
            <a:ext cx="6210690" cy="3970318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a forrása a katalóguscédulán feltüntetett adatoknak?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dokumentumokról készülhet katalógus?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tudhat meg a leíró katalógusból?</a:t>
            </a:r>
          </a:p>
          <a:p>
            <a:pPr marL="342900" indent="-342900">
              <a:buAutoNum type="arabicPeriod"/>
            </a:pPr>
            <a:r>
              <a:rPr lang="hu-HU" dirty="0" smtClean="0"/>
              <a:t>Hogy nevezik a művek tartalmáról tájékoztató katalógusokat?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az OPAC?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különbség a </a:t>
            </a:r>
            <a:r>
              <a:rPr lang="hu-HU" dirty="0" err="1" smtClean="0"/>
              <a:t>browse</a:t>
            </a:r>
            <a:r>
              <a:rPr lang="hu-HU" dirty="0" smtClean="0"/>
              <a:t> és a </a:t>
            </a:r>
            <a:r>
              <a:rPr lang="hu-HU" dirty="0" err="1" smtClean="0"/>
              <a:t>search</a:t>
            </a:r>
            <a:r>
              <a:rPr lang="hu-HU" dirty="0" smtClean="0"/>
              <a:t> típusú keresések között? </a:t>
            </a:r>
          </a:p>
          <a:p>
            <a:pPr marL="342900" indent="-342900">
              <a:buAutoNum type="arabicPeriod"/>
            </a:pPr>
            <a:r>
              <a:rPr lang="hu-HU" dirty="0" smtClean="0"/>
              <a:t>Keresse meg a katalógusunkban az egyik kötelező olvasmányát!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jelent a „W” rövidítés a </a:t>
            </a:r>
            <a:r>
              <a:rPr lang="hu-HU" dirty="0" err="1" smtClean="0">
                <a:hlinkClick r:id="rId3"/>
              </a:rPr>
              <a:t>Hunopac</a:t>
            </a:r>
            <a:r>
              <a:rPr lang="hu-HU" dirty="0" smtClean="0">
                <a:hlinkClick r:id="rId3"/>
              </a:rPr>
              <a:t> </a:t>
            </a:r>
            <a:r>
              <a:rPr lang="hu-HU" dirty="0" smtClean="0"/>
              <a:t>oldalon található könyvtárak neve előtt?</a:t>
            </a:r>
          </a:p>
          <a:p>
            <a:pPr marL="342900" indent="-342900">
              <a:buAutoNum type="arabicPeriod"/>
            </a:pPr>
            <a:r>
              <a:rPr lang="hu-HU" dirty="0" smtClean="0"/>
              <a:t>Hány folyóirat tartalomjegyzékét szolgáltatja a </a:t>
            </a:r>
            <a:r>
              <a:rPr lang="hu-HU" dirty="0" err="1" smtClean="0">
                <a:hlinkClick r:id="rId4"/>
              </a:rPr>
              <a:t>Matarka</a:t>
            </a:r>
            <a:r>
              <a:rPr lang="hu-HU" dirty="0" smtClean="0"/>
              <a:t>? </a:t>
            </a:r>
          </a:p>
          <a:p>
            <a:pPr marL="342900" indent="-342900">
              <a:buAutoNum type="arabicPeriod"/>
            </a:pPr>
            <a:r>
              <a:rPr lang="hu-HU" dirty="0" smtClean="0"/>
              <a:t>Fedezze fel a </a:t>
            </a:r>
            <a:r>
              <a:rPr lang="hu-HU" dirty="0" err="1" smtClean="0">
                <a:hlinkClick r:id="rId5"/>
              </a:rPr>
              <a:t>TEL</a:t>
            </a:r>
            <a:r>
              <a:rPr lang="hu-HU" dirty="0" err="1" smtClean="0"/>
              <a:t>-t</a:t>
            </a:r>
            <a:r>
              <a:rPr lang="hu-HU" dirty="0" smtClean="0"/>
              <a:t>! Keressen egy angol vagy német nyelvű, teljes szövegű szépirodalmi művet!</a:t>
            </a:r>
          </a:p>
        </p:txBody>
      </p:sp>
      <p:sp>
        <p:nvSpPr>
          <p:cNvPr id="4" name="Téglalap 3"/>
          <p:cNvSpPr/>
          <p:nvPr/>
        </p:nvSpPr>
        <p:spPr>
          <a:xfrm>
            <a:off x="504000" y="5544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Borító, címlap     alapleírás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tatic.book.hu/product_images/04/07/94/5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" y="1133745"/>
            <a:ext cx="2309712" cy="315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161511" y="4419110"/>
            <a:ext cx="558062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u="heavy" dirty="0" smtClean="0">
                <a:uFill>
                  <a:solidFill>
                    <a:srgbClr val="FF0000"/>
                  </a:solidFill>
                </a:uFill>
              </a:rPr>
              <a:t>LEN</a:t>
            </a:r>
            <a:r>
              <a:rPr lang="hu-HU" dirty="0" smtClean="0"/>
              <a:t>GYEL Dénes ( – ) </a:t>
            </a:r>
          </a:p>
          <a:p>
            <a:r>
              <a:rPr lang="hu-HU" dirty="0" smtClean="0"/>
              <a:t>    </a:t>
            </a:r>
            <a:r>
              <a:rPr lang="hu-HU" u="heavy" dirty="0" smtClean="0">
                <a:uFill>
                  <a:solidFill>
                    <a:srgbClr val="FF0000"/>
                  </a:solidFill>
                </a:uFill>
              </a:rPr>
              <a:t>Mag</a:t>
            </a:r>
            <a:r>
              <a:rPr lang="hu-HU" dirty="0" smtClean="0"/>
              <a:t>yar mondák : a török világból és a kuruc korból / Lengyel Dénes ;  [az utószót Lengyel Dénes írta] ; [a mellékleten ismeretlen török mester miniatúrája és egy névtelen művész kuruc kori csataképe]. – 2. kiad. – Budapest : Móra, 1981. – 509 p., [2] </a:t>
            </a:r>
            <a:r>
              <a:rPr lang="hu-HU" dirty="0" err="1" smtClean="0"/>
              <a:t>tl</a:t>
            </a:r>
            <a:r>
              <a:rPr lang="hu-HU" dirty="0" smtClean="0"/>
              <a:t>., [1]</a:t>
            </a:r>
            <a:r>
              <a:rPr lang="hu-HU" dirty="0" err="1" smtClean="0"/>
              <a:t>tfol</a:t>
            </a:r>
            <a:r>
              <a:rPr lang="hu-HU" dirty="0" smtClean="0"/>
              <a:t>. : ill. ; 20 cm </a:t>
            </a:r>
          </a:p>
          <a:p>
            <a:r>
              <a:rPr lang="hu-HU" dirty="0" smtClean="0"/>
              <a:t>ISBN 963 11 2737 0    kötött : 48,</a:t>
            </a:r>
            <a:r>
              <a:rPr lang="hu-HU" dirty="0" err="1" smtClean="0"/>
              <a:t>-Ft</a:t>
            </a:r>
            <a:r>
              <a:rPr lang="hu-HU" dirty="0" smtClean="0"/>
              <a:t>  </a:t>
            </a: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501770" y="1133745"/>
            <a:ext cx="3241242" cy="3150000"/>
            <a:chOff x="2501770" y="1088740"/>
            <a:chExt cx="3195355" cy="37898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365" t="13125" r="47308" b="6551"/>
            <a:stretch>
              <a:fillRect/>
            </a:stretch>
          </p:blipFill>
          <p:spPr bwMode="auto">
            <a:xfrm>
              <a:off x="2501770" y="1088740"/>
              <a:ext cx="3195355" cy="3789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églalap 10"/>
            <p:cNvSpPr/>
            <p:nvPr/>
          </p:nvSpPr>
          <p:spPr>
            <a:xfrm>
              <a:off x="4617005" y="3113965"/>
              <a:ext cx="855095" cy="187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Téglalap 11"/>
          <p:cNvSpPr/>
          <p:nvPr/>
        </p:nvSpPr>
        <p:spPr>
          <a:xfrm>
            <a:off x="5967155" y="1268760"/>
            <a:ext cx="3176845" cy="258532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i="1" dirty="0" smtClean="0"/>
              <a:t>könyv</a:t>
            </a:r>
            <a:r>
              <a:rPr lang="hu-HU" dirty="0" smtClean="0"/>
              <a:t> egyéb adatai: </a:t>
            </a:r>
          </a:p>
          <a:p>
            <a:r>
              <a:rPr lang="hu-HU" dirty="0" smtClean="0"/>
              <a:t>Terjedelem: 509 számozott szövegoldal, a szövegoldalakon számozatlan metszetek, színes, csak az egyik oldalán képet</a:t>
            </a:r>
          </a:p>
          <a:p>
            <a:r>
              <a:rPr lang="hu-HU" dirty="0" smtClean="0"/>
              <a:t>tartalmazó lap, 1 db, összehajtogatott térképlap. </a:t>
            </a:r>
          </a:p>
          <a:p>
            <a:r>
              <a:rPr lang="hu-HU" dirty="0" smtClean="0"/>
              <a:t>Kötéstábla magassága: 20 cm </a:t>
            </a:r>
          </a:p>
          <a:p>
            <a:r>
              <a:rPr lang="hu-HU" dirty="0" smtClean="0"/>
              <a:t>Ára: 48,</a:t>
            </a:r>
            <a:r>
              <a:rPr lang="hu-HU" dirty="0" err="1" smtClean="0"/>
              <a:t>-Ft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967155" y="4039032"/>
            <a:ext cx="3176845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bg1"/>
                </a:solidFill>
              </a:rPr>
              <a:t>Katalóguscédula</a:t>
            </a:r>
            <a:r>
              <a:rPr lang="hu-HU" dirty="0" smtClean="0">
                <a:solidFill>
                  <a:schemeClr val="bg1"/>
                </a:solidFill>
              </a:rPr>
              <a:t> = 7,5x12,5 cm méretű kartonlap, amely egy mű 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szabványos adatait tartalmazza.</a:t>
            </a:r>
          </a:p>
          <a:p>
            <a:endParaRPr lang="hu-HU" i="1" dirty="0" smtClean="0">
              <a:solidFill>
                <a:schemeClr val="bg1"/>
              </a:solidFill>
            </a:endParaRPr>
          </a:p>
          <a:p>
            <a:r>
              <a:rPr lang="hu-HU" i="1" dirty="0" smtClean="0">
                <a:solidFill>
                  <a:schemeClr val="bg1"/>
                </a:solidFill>
              </a:rPr>
              <a:t>1 műről több cédula készült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besorolási adatot pirossal húzták alá (pl. itt a szerzői és címkatalógusba került 1-1 cédula.)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887035" y="548679"/>
            <a:ext cx="450049" cy="13501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1800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456765" y="2798930"/>
            <a:ext cx="2700300" cy="369331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Megjelenési formája </a:t>
            </a:r>
          </a:p>
          <a:p>
            <a:r>
              <a:rPr lang="hu-HU" b="1" dirty="0" smtClean="0"/>
              <a:t>szerint:</a:t>
            </a:r>
          </a:p>
          <a:p>
            <a:r>
              <a:rPr lang="hu-HU" i="1" dirty="0" smtClean="0"/>
              <a:t>C</a:t>
            </a:r>
            <a:r>
              <a:rPr lang="hu-HU" dirty="0" smtClean="0"/>
              <a:t>édula, </a:t>
            </a:r>
            <a:r>
              <a:rPr lang="hu-HU" i="1" dirty="0" smtClean="0"/>
              <a:t>K</a:t>
            </a:r>
            <a:r>
              <a:rPr lang="hu-HU" dirty="0" smtClean="0"/>
              <a:t>ötet, </a:t>
            </a:r>
            <a:r>
              <a:rPr lang="hu-HU" i="1" dirty="0" smtClean="0"/>
              <a:t>M</a:t>
            </a:r>
            <a:r>
              <a:rPr lang="hu-HU" dirty="0" smtClean="0"/>
              <a:t>ikrofilm,</a:t>
            </a:r>
          </a:p>
          <a:p>
            <a:r>
              <a:rPr lang="hu-HU" i="1" dirty="0" smtClean="0"/>
              <a:t>L</a:t>
            </a:r>
            <a:r>
              <a:rPr lang="hu-HU" dirty="0" smtClean="0"/>
              <a:t>yukkártya,</a:t>
            </a:r>
          </a:p>
          <a:p>
            <a:r>
              <a:rPr lang="hu-HU" i="1" dirty="0" smtClean="0"/>
              <a:t>Sz</a:t>
            </a:r>
            <a:r>
              <a:rPr lang="hu-HU" dirty="0" smtClean="0"/>
              <a:t>ámítógépes katalógus</a:t>
            </a:r>
          </a:p>
          <a:p>
            <a:endParaRPr lang="hu-HU" dirty="0" smtClean="0"/>
          </a:p>
          <a:p>
            <a:r>
              <a:rPr lang="hu-HU" b="1" dirty="0" smtClean="0"/>
              <a:t>Használói szempontból:</a:t>
            </a:r>
          </a:p>
          <a:p>
            <a:r>
              <a:rPr lang="hu-HU" i="1" dirty="0" smtClean="0"/>
              <a:t>O</a:t>
            </a:r>
            <a:r>
              <a:rPr lang="hu-HU" dirty="0" smtClean="0"/>
              <a:t>lvasói, </a:t>
            </a:r>
            <a:r>
              <a:rPr lang="hu-HU" i="1" dirty="0" smtClean="0"/>
              <a:t>Sz</a:t>
            </a:r>
            <a:r>
              <a:rPr lang="hu-HU" dirty="0" smtClean="0"/>
              <a:t>olgálati</a:t>
            </a:r>
          </a:p>
          <a:p>
            <a:endParaRPr lang="hu-HU" b="1" dirty="0" smtClean="0"/>
          </a:p>
          <a:p>
            <a:r>
              <a:rPr lang="hu-HU" b="1" dirty="0" smtClean="0"/>
              <a:t>Feltárt dokumentumok </a:t>
            </a:r>
          </a:p>
          <a:p>
            <a:r>
              <a:rPr lang="hu-HU" b="1" dirty="0" smtClean="0"/>
              <a:t>köre szerint:</a:t>
            </a:r>
          </a:p>
          <a:p>
            <a:r>
              <a:rPr lang="hu-HU" i="1" dirty="0" smtClean="0"/>
              <a:t>K</a:t>
            </a:r>
            <a:r>
              <a:rPr lang="hu-HU" dirty="0" smtClean="0"/>
              <a:t>önyv, </a:t>
            </a:r>
            <a:r>
              <a:rPr lang="hu-HU" i="1" dirty="0" smtClean="0"/>
              <a:t>F</a:t>
            </a:r>
            <a:r>
              <a:rPr lang="hu-HU" dirty="0" smtClean="0"/>
              <a:t>olyóirat</a:t>
            </a:r>
          </a:p>
          <a:p>
            <a:r>
              <a:rPr lang="hu-HU" i="1" dirty="0" smtClean="0"/>
              <a:t>H</a:t>
            </a:r>
            <a:r>
              <a:rPr lang="hu-HU" dirty="0" smtClean="0"/>
              <a:t>anglemez, </a:t>
            </a:r>
            <a:r>
              <a:rPr lang="hu-HU" i="1" dirty="0" smtClean="0"/>
              <a:t>V</a:t>
            </a:r>
            <a:r>
              <a:rPr lang="hu-HU" dirty="0" smtClean="0"/>
              <a:t>ideo…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92080" y="2483895"/>
            <a:ext cx="3645405" cy="424731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Teljesség</a:t>
            </a:r>
            <a:r>
              <a:rPr lang="hu-HU" dirty="0" smtClean="0"/>
              <a:t>:</a:t>
            </a:r>
          </a:p>
          <a:p>
            <a:r>
              <a:rPr lang="hu-HU" i="1" dirty="0" smtClean="0"/>
              <a:t>K</a:t>
            </a:r>
            <a:r>
              <a:rPr lang="hu-HU" dirty="0" smtClean="0"/>
              <a:t>özponti, </a:t>
            </a:r>
            <a:r>
              <a:rPr lang="hu-HU" i="1" dirty="0" smtClean="0"/>
              <a:t>F</a:t>
            </a:r>
            <a:r>
              <a:rPr lang="hu-HU" dirty="0" smtClean="0"/>
              <a:t>iók, </a:t>
            </a:r>
            <a:r>
              <a:rPr lang="hu-HU" i="1" dirty="0" smtClean="0"/>
              <a:t>L</a:t>
            </a:r>
            <a:r>
              <a:rPr lang="hu-HU" dirty="0" smtClean="0"/>
              <a:t>etét, </a:t>
            </a:r>
            <a:r>
              <a:rPr lang="hu-HU" i="1" dirty="0" smtClean="0"/>
              <a:t>R</a:t>
            </a:r>
            <a:r>
              <a:rPr lang="hu-HU" dirty="0" smtClean="0"/>
              <a:t>észleg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Hatókör szerint:</a:t>
            </a:r>
          </a:p>
          <a:p>
            <a:r>
              <a:rPr lang="hu-HU" i="1" dirty="0" smtClean="0"/>
              <a:t>K</a:t>
            </a:r>
            <a:r>
              <a:rPr lang="hu-HU" dirty="0" smtClean="0"/>
              <a:t>özös, </a:t>
            </a:r>
            <a:r>
              <a:rPr lang="hu-HU" i="1" dirty="0" smtClean="0"/>
              <a:t>E</a:t>
            </a:r>
            <a:r>
              <a:rPr lang="hu-HU" dirty="0" smtClean="0"/>
              <a:t>gyedi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Feltártság szerint:</a:t>
            </a:r>
          </a:p>
          <a:p>
            <a:r>
              <a:rPr lang="hu-HU" i="1" dirty="0" smtClean="0"/>
              <a:t>B</a:t>
            </a:r>
            <a:r>
              <a:rPr lang="hu-HU" dirty="0" smtClean="0"/>
              <a:t>ibliográfiai, </a:t>
            </a:r>
            <a:r>
              <a:rPr lang="hu-HU" i="1" dirty="0" smtClean="0"/>
              <a:t>A</a:t>
            </a:r>
            <a:r>
              <a:rPr lang="hu-HU" dirty="0" smtClean="0"/>
              <a:t>nalitikus</a:t>
            </a:r>
          </a:p>
          <a:p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/>
              <a:t>Keresés alapján:</a:t>
            </a:r>
          </a:p>
          <a:p>
            <a:r>
              <a:rPr lang="hu-HU" i="1" dirty="0" smtClean="0"/>
              <a:t>Formai </a:t>
            </a:r>
            <a:r>
              <a:rPr lang="hu-HU" dirty="0" smtClean="0"/>
              <a:t>szempontok</a:t>
            </a:r>
            <a:r>
              <a:rPr lang="hu-HU" i="1" dirty="0" smtClean="0"/>
              <a:t> </a:t>
            </a:r>
            <a:r>
              <a:rPr lang="hu-HU" dirty="0" smtClean="0"/>
              <a:t>alapján készül</a:t>
            </a:r>
          </a:p>
          <a:p>
            <a:r>
              <a:rPr lang="hu-HU" dirty="0" smtClean="0"/>
              <a:t>pl. a szerző, cím, sorozatcím, </a:t>
            </a:r>
            <a:br>
              <a:rPr lang="hu-HU" dirty="0" smtClean="0"/>
            </a:br>
            <a:r>
              <a:rPr lang="hu-HU" dirty="0" smtClean="0"/>
              <a:t>földrajzi név katalógus. </a:t>
            </a:r>
          </a:p>
          <a:p>
            <a:r>
              <a:rPr lang="hu-HU" i="1" dirty="0" smtClean="0"/>
              <a:t>Tartalmi </a:t>
            </a:r>
            <a:r>
              <a:rPr lang="hu-HU" dirty="0" smtClean="0"/>
              <a:t>szempontok</a:t>
            </a:r>
            <a:r>
              <a:rPr lang="hu-HU" i="1" dirty="0" smtClean="0"/>
              <a:t> </a:t>
            </a:r>
            <a:r>
              <a:rPr lang="hu-HU" dirty="0" smtClean="0"/>
              <a:t>alapján készül</a:t>
            </a:r>
          </a:p>
          <a:p>
            <a:r>
              <a:rPr lang="hu-HU" dirty="0" smtClean="0"/>
              <a:t>pl. a tárgyszó, ETO szakkatalógus.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71799" y="1448780"/>
            <a:ext cx="6165685" cy="9233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Katalógus: </a:t>
            </a:r>
            <a:r>
              <a:rPr lang="hu-HU" dirty="0" smtClean="0"/>
              <a:t>a könyvtár állományáról tájékoztat. </a:t>
            </a:r>
          </a:p>
          <a:p>
            <a:r>
              <a:rPr lang="hu-HU" dirty="0" smtClean="0"/>
              <a:t>Általában a könyvtárban legjellemzőbb információkeresési szempontok alapján szerkesztik.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2412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448000" y="3203975"/>
            <a:ext cx="3024100" cy="286232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Formai jegyek</a:t>
            </a:r>
            <a:r>
              <a:rPr lang="hu-HU" dirty="0" smtClean="0"/>
              <a:t>:</a:t>
            </a:r>
          </a:p>
          <a:p>
            <a:r>
              <a:rPr lang="hu-HU" dirty="0" smtClean="0"/>
              <a:t>- szerző(k), fordítók, illusztrátorok, más fontos közreműködők, </a:t>
            </a:r>
          </a:p>
          <a:p>
            <a:r>
              <a:rPr lang="hu-HU" dirty="0" smtClean="0"/>
              <a:t>- cím, alcím, eredeti cím, sorozati cím, </a:t>
            </a:r>
          </a:p>
          <a:p>
            <a:r>
              <a:rPr lang="hu-HU" dirty="0" smtClean="0"/>
              <a:t>- kiadási év, hely, a kiadó neve, </a:t>
            </a:r>
          </a:p>
          <a:p>
            <a:r>
              <a:rPr lang="hu-HU" dirty="0" smtClean="0"/>
              <a:t>- a mű oldalszáma és nagysága, </a:t>
            </a:r>
          </a:p>
          <a:p>
            <a:r>
              <a:rPr lang="hu-HU" dirty="0" smtClean="0"/>
              <a:t>- ISBN száma. 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17105" y="3203974"/>
            <a:ext cx="3375375" cy="2862322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tudhatsz meg a leíró katalógusból?</a:t>
            </a:r>
          </a:p>
          <a:p>
            <a:r>
              <a:rPr lang="hu-HU" dirty="0" smtClean="0"/>
              <a:t>- milyen dokumentumok vannak a könyvtárban?</a:t>
            </a:r>
          </a:p>
          <a:p>
            <a:r>
              <a:rPr lang="hu-HU" dirty="0" smtClean="0"/>
              <a:t>- megvan-e egy adott dokumentum ?</a:t>
            </a:r>
          </a:p>
          <a:p>
            <a:r>
              <a:rPr lang="hu-HU" dirty="0" smtClean="0"/>
              <a:t>- egy adott szerzőnek mely művei vannak meg?</a:t>
            </a:r>
          </a:p>
          <a:p>
            <a:pPr>
              <a:buFontTx/>
              <a:buChar char="-"/>
            </a:pPr>
            <a:r>
              <a:rPr lang="hu-HU" dirty="0" smtClean="0"/>
              <a:t>a meglévő dokumentumok hol vannak elhelyezve?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71800" y="1223755"/>
            <a:ext cx="6120680" cy="175432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leíró katalógust </a:t>
            </a:r>
            <a:r>
              <a:rPr lang="hu-HU" b="1" dirty="0" smtClean="0"/>
              <a:t>formai jegyek alapján szerkesztik. </a:t>
            </a:r>
          </a:p>
          <a:p>
            <a:r>
              <a:rPr lang="hu-HU" b="1" dirty="0" smtClean="0"/>
              <a:t>F</a:t>
            </a:r>
            <a:r>
              <a:rPr lang="hu-HU" b="1" i="1" dirty="0" smtClean="0"/>
              <a:t>unkciói:</a:t>
            </a:r>
            <a:endParaRPr lang="hu-HU" dirty="0" smtClean="0"/>
          </a:p>
          <a:p>
            <a:r>
              <a:rPr lang="hu-HU" dirty="0" smtClean="0"/>
              <a:t>- megvan-e egy adott dokumentum - </a:t>
            </a:r>
            <a:r>
              <a:rPr lang="hu-HU" i="1" dirty="0" smtClean="0"/>
              <a:t>azonosítási funkció,</a:t>
            </a:r>
            <a:endParaRPr lang="hu-HU" dirty="0" smtClean="0"/>
          </a:p>
          <a:p>
            <a:r>
              <a:rPr lang="hu-HU" dirty="0" smtClean="0"/>
              <a:t>- egy adott szerzőnek (természetes vagy jogi személynek) mely művei, továbbá egy adott műnek mely kiadásai vannak meg - </a:t>
            </a:r>
            <a:r>
              <a:rPr lang="hu-HU" i="1" dirty="0" smtClean="0"/>
              <a:t>tájékoztatási funkció.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2772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411760" y="2303875"/>
            <a:ext cx="3645405" cy="424731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Tárgyszó-katalógusok típusai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i="1" dirty="0" smtClean="0"/>
              <a:t>szabad tárgyszó rendszer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a tárgyszavakat mellérendelő formában,  többnyire betűrend szerint rendezi. A témák messze kerülnek egymástól, de könnyű benne keresni.</a:t>
            </a:r>
          </a:p>
          <a:p>
            <a:pPr>
              <a:buFontTx/>
              <a:buChar char="-"/>
            </a:pPr>
            <a:r>
              <a:rPr lang="hu-HU" i="1" dirty="0" smtClean="0"/>
              <a:t> kötött tárgyszó rendszer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előre  megszerkesztett fogalomrendszer. 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i="1" dirty="0" smtClean="0"/>
              <a:t>tezaurusz</a:t>
            </a:r>
            <a:r>
              <a:rPr lang="hu-HU" dirty="0" smtClean="0"/>
              <a:t>: kötött tárgyszó rendszer, ahol az egyes elemek, un. </a:t>
            </a:r>
            <a:r>
              <a:rPr lang="hu-HU" dirty="0" err="1" smtClean="0"/>
              <a:t>deszkriptorok</a:t>
            </a:r>
            <a:r>
              <a:rPr lang="hu-HU" dirty="0" smtClean="0"/>
              <a:t> tartalmazzák a fogalom kapcsolatait is. </a:t>
            </a:r>
          </a:p>
          <a:p>
            <a:r>
              <a:rPr lang="hu-HU" dirty="0" smtClean="0"/>
              <a:t>Pl. </a:t>
            </a:r>
            <a:r>
              <a:rPr lang="hu-HU" dirty="0" err="1" smtClean="0">
                <a:hlinkClick r:id="rId3"/>
              </a:rPr>
              <a:t>Köztaurusz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02170" y="2303875"/>
            <a:ext cx="2906815" cy="424731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Szakkatalógus</a:t>
            </a:r>
          </a:p>
          <a:p>
            <a:endParaRPr lang="hu-HU" b="1" dirty="0" smtClean="0"/>
          </a:p>
          <a:p>
            <a:r>
              <a:rPr lang="hu-HU" i="1" dirty="0" smtClean="0"/>
              <a:t>Egyetemes Tizedes Osztályozás (</a:t>
            </a:r>
            <a:r>
              <a:rPr lang="hu-HU" i="1" dirty="0" smtClean="0">
                <a:hlinkClick r:id="rId4"/>
              </a:rPr>
              <a:t>ETO</a:t>
            </a:r>
            <a:r>
              <a:rPr lang="hu-HU" i="1" dirty="0" smtClean="0"/>
              <a:t>) szakjelzetei alapján készül</a:t>
            </a:r>
          </a:p>
          <a:p>
            <a:endParaRPr lang="hu-HU" i="1" dirty="0" smtClean="0"/>
          </a:p>
          <a:p>
            <a:pPr>
              <a:buFontTx/>
              <a:buChar char="-"/>
            </a:pPr>
            <a:r>
              <a:rPr lang="hu-HU" dirty="0" smtClean="0"/>
              <a:t> az ETO számjegyekkel fejezi ki az emberi ismereteket,</a:t>
            </a:r>
          </a:p>
          <a:p>
            <a:pPr>
              <a:buFontTx/>
              <a:buChar char="-"/>
            </a:pPr>
            <a:r>
              <a:rPr lang="hu-HU" dirty="0" smtClean="0"/>
              <a:t>  hierarchikus felépítésű,</a:t>
            </a:r>
          </a:p>
          <a:p>
            <a:pPr>
              <a:buFontTx/>
              <a:buChar char="-"/>
            </a:pPr>
            <a:r>
              <a:rPr lang="hu-HU" dirty="0" smtClean="0"/>
              <a:t> nyelvtől és írásmódtól függetlenül az egész világon alkalmazzák,</a:t>
            </a:r>
          </a:p>
          <a:p>
            <a:pPr>
              <a:buFontTx/>
              <a:buChar char="-"/>
            </a:pPr>
            <a:r>
              <a:rPr lang="hu-HU" dirty="0" smtClean="0"/>
              <a:t> korszerűsítéséről nemzetközi szervezet gondoskodik.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71800" y="1432519"/>
            <a:ext cx="6120680" cy="646331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A művek tartalmáról a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tárgyszó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vagy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szakkatalógusok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tájékoztatnak.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312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771800" y="1403775"/>
            <a:ext cx="6120680" cy="1477328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Integrált könyvtári rendszerek </a:t>
            </a:r>
            <a:r>
              <a:rPr lang="hu-HU" dirty="0" smtClean="0"/>
              <a:t>(IKR) a könyvtárak sokféle feladatát - beszerzés, katalogizálás, kölcsönzés, stb. - támogató szoftverek. Integráltnak azért hívják, mert az egymáshoz kapcsolódó, egymásra épülő munkafolyamatokat támogató modulokat egységes rendszerként valósítják meg.</a:t>
            </a:r>
          </a:p>
        </p:txBody>
      </p:sp>
      <p:pic>
        <p:nvPicPr>
          <p:cNvPr id="2050" name="Picture 2" descr="http://eklektika.ektf.hu/sites/default/files/u7701/logo_corvin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99130"/>
            <a:ext cx="16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www.sztaki.hu/sztatik/getbinarydata.php?dn=uniqueIdentifier=00013,ou=Projects,o=SZTAKI,o=NIIF,c=HU&amp;attrib=pho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2250" y="4599130"/>
            <a:ext cx="1804447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s://encrypted-tbn1.gstatic.com/images?q=tbn:ANd9GcR8qT8L7EGVPaGrfjXCcNHpts7mPzs0FUwOfSy6c5H7nAV9rSRbJ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6946" y="3113965"/>
            <a:ext cx="3341737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http://www.textlib.hu/textlib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004175"/>
            <a:ext cx="1626428" cy="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http://www.exlibrisgroup.com/de/files/LOGOS/logo_Alep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1950" y="6084295"/>
            <a:ext cx="3162852" cy="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70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591780" y="1808820"/>
            <a:ext cx="6300700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OPAC= Open Public Access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Catalog</a:t>
            </a:r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 smtClean="0"/>
              <a:t>Távolról, interneten keresztül elérhető számítógépes katalógus.  Általában a könyvtár integrált könyvtári rendszerének nyilvános, mindenki által  elérhető modulja. A  katalóguson kívül más adatbázisokat is tartalmazhat.</a:t>
            </a:r>
            <a:endParaRPr lang="hu-HU" b="1" dirty="0" smtClean="0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592000" y="3440029"/>
            <a:ext cx="3067050" cy="313932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b="1" dirty="0" smtClean="0"/>
              <a:t>Kulcsszavas keresés: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egy vagy több szó előfordulását keressük egy  vagy több mezőben, logikai kapcsolatok  segítségével.</a:t>
            </a:r>
          </a:p>
          <a:p>
            <a:pPr>
              <a:defRPr/>
            </a:pPr>
            <a:r>
              <a:rPr lang="hu-HU" b="1" dirty="0" smtClean="0"/>
              <a:t>Böngészés: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 indexben szereplő szavakat vagy kifejezéseket keresünk.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967155" y="3429000"/>
            <a:ext cx="2889250" cy="313932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smtClean="0"/>
              <a:t>Találati lista megjelenítése</a:t>
            </a:r>
          </a:p>
          <a:p>
            <a:r>
              <a:rPr lang="hu-HU" i="1" dirty="0" smtClean="0"/>
              <a:t>E</a:t>
            </a:r>
            <a:r>
              <a:rPr lang="hu-HU" dirty="0" smtClean="0"/>
              <a:t>gyszerű (rövid) formátum</a:t>
            </a:r>
          </a:p>
          <a:p>
            <a:r>
              <a:rPr lang="hu-HU" i="1" dirty="0" smtClean="0"/>
              <a:t>R</a:t>
            </a:r>
            <a:r>
              <a:rPr lang="hu-HU" dirty="0" smtClean="0"/>
              <a:t>észletes (teljes) formátum</a:t>
            </a:r>
          </a:p>
          <a:p>
            <a:endParaRPr lang="hu-HU" dirty="0" smtClean="0"/>
          </a:p>
          <a:p>
            <a:r>
              <a:rPr lang="hu-HU" b="1" dirty="0" smtClean="0"/>
              <a:t>Találatok mentése</a:t>
            </a:r>
          </a:p>
          <a:p>
            <a:r>
              <a:rPr lang="hu-HU" i="1" dirty="0" smtClean="0"/>
              <a:t>F</a:t>
            </a:r>
            <a:r>
              <a:rPr lang="hu-HU" dirty="0" smtClean="0"/>
              <a:t>ájl, </a:t>
            </a:r>
            <a:r>
              <a:rPr lang="hu-HU" i="1" dirty="0" smtClean="0"/>
              <a:t>Ny</a:t>
            </a:r>
            <a:r>
              <a:rPr lang="hu-HU" dirty="0" smtClean="0"/>
              <a:t>omtatás, </a:t>
            </a:r>
            <a:r>
              <a:rPr lang="hu-HU" i="1" dirty="0" smtClean="0"/>
              <a:t>E-</a:t>
            </a:r>
            <a:r>
              <a:rPr lang="hu-HU" dirty="0" smtClean="0"/>
              <a:t>mail, </a:t>
            </a:r>
          </a:p>
          <a:p>
            <a:endParaRPr lang="hu-HU" b="1" dirty="0" smtClean="0"/>
          </a:p>
          <a:p>
            <a:r>
              <a:rPr lang="hu-HU" b="1" dirty="0" smtClean="0"/>
              <a:t>Egyéb OPAC funkciók</a:t>
            </a:r>
            <a:endParaRPr lang="hu-HU" dirty="0" smtClean="0"/>
          </a:p>
          <a:p>
            <a:r>
              <a:rPr lang="hu-HU" i="1" dirty="0" smtClean="0"/>
              <a:t>B</a:t>
            </a:r>
            <a:r>
              <a:rPr lang="hu-HU" dirty="0" smtClean="0"/>
              <a:t>ejelentkezés, </a:t>
            </a:r>
            <a:r>
              <a:rPr lang="hu-HU" i="1" dirty="0" smtClean="0"/>
              <a:t>H</a:t>
            </a:r>
            <a:r>
              <a:rPr lang="hu-HU" dirty="0" smtClean="0"/>
              <a:t>osszabbítás, </a:t>
            </a:r>
            <a:r>
              <a:rPr lang="hu-HU" i="1" dirty="0" smtClean="0"/>
              <a:t>El</a:t>
            </a:r>
            <a:r>
              <a:rPr lang="hu-HU" dirty="0" smtClean="0"/>
              <a:t>őjegyzés, stb.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70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5875" t="7650" r="27157" b="13922"/>
          <a:stretch>
            <a:fillRect/>
          </a:stretch>
        </p:blipFill>
        <p:spPr bwMode="auto">
          <a:xfrm>
            <a:off x="2951820" y="1133745"/>
            <a:ext cx="5261085" cy="549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. sz. felirat keret nélkül 11"/>
          <p:cNvSpPr/>
          <p:nvPr/>
        </p:nvSpPr>
        <p:spPr>
          <a:xfrm>
            <a:off x="7668000" y="1368000"/>
            <a:ext cx="1260140" cy="585065"/>
          </a:xfrm>
          <a:prstGeom prst="callout1">
            <a:avLst>
              <a:gd name="adj1" fmla="val 18750"/>
              <a:gd name="adj2" fmla="val -8333"/>
              <a:gd name="adj3" fmla="val 104519"/>
              <a:gd name="adj4" fmla="val -2381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Böngészés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4000" y="3708000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4" name="Picture 6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Főol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pSp>
        <p:nvGrpSpPr>
          <p:cNvPr id="8" name="Csoportba foglalás 7"/>
          <p:cNvGrpSpPr/>
          <p:nvPr/>
        </p:nvGrpSpPr>
        <p:grpSpPr>
          <a:xfrm>
            <a:off x="3491880" y="1223755"/>
            <a:ext cx="4095454" cy="2015732"/>
            <a:chOff x="2726795" y="2258870"/>
            <a:chExt cx="5760640" cy="2835315"/>
          </a:xfrm>
        </p:grpSpPr>
        <p:pic>
          <p:nvPicPr>
            <p:cNvPr id="2050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7650" r="85772" b="64001"/>
            <a:stretch>
              <a:fillRect/>
            </a:stretch>
          </p:blipFill>
          <p:spPr bwMode="auto">
            <a:xfrm>
              <a:off x="2726795" y="2258870"/>
              <a:ext cx="2276745" cy="283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8937" t="7650" r="29407" b="64000"/>
            <a:stretch>
              <a:fillRect/>
            </a:stretch>
          </p:blipFill>
          <p:spPr bwMode="auto">
            <a:xfrm>
              <a:off x="5022050" y="2258870"/>
              <a:ext cx="3465385" cy="283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t="6714" r="42063" b="25787"/>
          <a:stretch>
            <a:fillRect/>
          </a:stretch>
        </p:blipFill>
        <p:spPr bwMode="auto">
          <a:xfrm>
            <a:off x="3266854" y="3429000"/>
            <a:ext cx="4511901" cy="32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. sz. felirat keret nélkül 9"/>
          <p:cNvSpPr/>
          <p:nvPr/>
        </p:nvSpPr>
        <p:spPr>
          <a:xfrm>
            <a:off x="7668000" y="1368000"/>
            <a:ext cx="1260140" cy="585065"/>
          </a:xfrm>
          <a:prstGeom prst="callout1">
            <a:avLst>
              <a:gd name="adj1" fmla="val 18750"/>
              <a:gd name="adj2" fmla="val -8333"/>
              <a:gd name="adj3" fmla="val 160475"/>
              <a:gd name="adj4" fmla="val -27841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Egyszerű keresés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Egyéni 20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4155</TotalTime>
  <Words>1001</Words>
  <Application>Microsoft Office PowerPoint</Application>
  <PresentationFormat>Diavetítés a képernyőre (4:3 oldalarány)</PresentationFormat>
  <Paragraphs>173</Paragraphs>
  <Slides>15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Digitalis_fotoalbum</vt:lpstr>
      <vt:lpstr>Számítógépes katalógusok</vt:lpstr>
      <vt:lpstr>Borító, címlap     alapleírás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393</cp:revision>
  <dcterms:created xsi:type="dcterms:W3CDTF">2011-05-20T18:12:25Z</dcterms:created>
  <dcterms:modified xsi:type="dcterms:W3CDTF">2017-02-23T15:13:25Z</dcterms:modified>
</cp:coreProperties>
</file>