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76" r:id="rId3"/>
    <p:sldId id="256" r:id="rId4"/>
    <p:sldId id="279" r:id="rId5"/>
    <p:sldId id="280" r:id="rId6"/>
    <p:sldId id="275" r:id="rId7"/>
    <p:sldId id="261" r:id="rId8"/>
    <p:sldId id="260" r:id="rId9"/>
    <p:sldId id="263" r:id="rId10"/>
    <p:sldId id="262" r:id="rId11"/>
    <p:sldId id="265" r:id="rId12"/>
    <p:sldId id="264" r:id="rId13"/>
    <p:sldId id="267" r:id="rId14"/>
    <p:sldId id="266" r:id="rId15"/>
    <p:sldId id="268" r:id="rId16"/>
    <p:sldId id="269" r:id="rId17"/>
    <p:sldId id="271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9BEBB0"/>
    <a:srgbClr val="959D98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936" autoAdjust="0"/>
  </p:normalViewPr>
  <p:slideViewPr>
    <p:cSldViewPr>
      <p:cViewPr varScale="1">
        <p:scale>
          <a:sx n="53" d="100"/>
          <a:sy n="53" d="100"/>
        </p:scale>
        <p:origin x="-17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D673E-ACA3-4F6F-8ED1-EB9DE509FDC5}" type="datetimeFigureOut">
              <a:rPr lang="hu-HU" smtClean="0"/>
              <a:pPr/>
              <a:t>2017. 02. 23.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1232-73CC-41C3-9B29-B248A7AF558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1904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3759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teljességre törekvés tartalmi értelemben követelmény. Ma már lehetetlen azt mondani, egy könyvtár mindent gyűjt, ami az adott szakterületen a világon bárhol, bármilyen nyelven és hordozón megjelenik. A </a:t>
            </a:r>
            <a:r>
              <a:rPr lang="hu-HU" i="1" dirty="0" smtClean="0"/>
              <a:t>teljesség</a:t>
            </a:r>
            <a:r>
              <a:rPr lang="hu-HU" dirty="0" smtClean="0"/>
              <a:t> fogalma inkább a tájékoztatási kötelezettséghez, a lelőhelyek számon tartásához, megfelelő partnerkapcsolatok fenntartásához kötődik, mint minden releváns dokumentum fizikai tárolásához.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="1" i="0" dirty="0" smtClean="0"/>
              <a:t>E-könyvtárak, adatbázisok, tematikus portálok</a:t>
            </a:r>
          </a:p>
          <a:p>
            <a:r>
              <a:rPr lang="hu-HU" dirty="0" smtClean="0"/>
              <a:t>Magyar</a:t>
            </a:r>
            <a:r>
              <a:rPr lang="hu-HU" baseline="0" dirty="0" smtClean="0"/>
              <a:t> Elektronikus Könyvtár: MEK</a:t>
            </a:r>
          </a:p>
          <a:p>
            <a:r>
              <a:rPr lang="hu-HU" baseline="0" dirty="0" smtClean="0"/>
              <a:t>Magyar Nemzeti Digitális Archívum és Filmintézet: MANDA</a:t>
            </a:r>
          </a:p>
          <a:p>
            <a:r>
              <a:rPr lang="hu-HU" baseline="0" dirty="0" smtClean="0"/>
              <a:t>Magyar folyóiratok tartalomjegyzékeinek kereshető adatbázisa: MATARKA</a:t>
            </a:r>
          </a:p>
          <a:p>
            <a:r>
              <a:rPr lang="hu-HU" baseline="0" dirty="0" smtClean="0"/>
              <a:t>Magyar Országos Közös Katalógus: MOKKA</a:t>
            </a:r>
          </a:p>
          <a:p>
            <a:r>
              <a:rPr lang="hu-HU" baseline="0" dirty="0" smtClean="0"/>
              <a:t>Digitális  Képarchívum: DKA</a:t>
            </a:r>
          </a:p>
          <a:p>
            <a:r>
              <a:rPr lang="hu-HU" baseline="0" dirty="0" smtClean="0"/>
              <a:t>Budapest Képarchívum</a:t>
            </a:r>
          </a:p>
          <a:p>
            <a:r>
              <a:rPr lang="hu-HU" baseline="0" dirty="0" smtClean="0"/>
              <a:t>NAVA – Nemzeti Audiovizuális Archívum</a:t>
            </a:r>
          </a:p>
          <a:p>
            <a:r>
              <a:rPr lang="hu-HU" baseline="0" dirty="0" smtClean="0"/>
              <a:t>100 éves a Nyugat</a:t>
            </a:r>
          </a:p>
          <a:p>
            <a:r>
              <a:rPr lang="hu-HU" baseline="0" dirty="0" smtClean="0"/>
              <a:t>Jeles napok, ünnepek és évfordulók</a:t>
            </a:r>
          </a:p>
          <a:p>
            <a:r>
              <a:rPr lang="hu-HU" baseline="0" dirty="0" smtClean="0"/>
              <a:t>Képidő – Magyarország képes történelmi kronológiája</a:t>
            </a:r>
          </a:p>
          <a:p>
            <a:r>
              <a:rPr lang="hu-HU" baseline="0" dirty="0" smtClean="0"/>
              <a:t>1956 a Magyar Elektronikus Könyvtár dokumentumaiban</a:t>
            </a:r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="0" i="1" dirty="0" smtClean="0"/>
              <a:t>Néhány nemzeti könyvtár </a:t>
            </a:r>
            <a:r>
              <a:rPr lang="hu-HU" b="0" i="1" dirty="0" err="1" smtClean="0"/>
              <a:t>logoja</a:t>
            </a:r>
            <a:r>
              <a:rPr lang="hu-HU" b="0" i="1" dirty="0" smtClean="0"/>
              <a:t> a dián:</a:t>
            </a:r>
          </a:p>
          <a:p>
            <a:r>
              <a:rPr lang="hu-HU" b="0" dirty="0" smtClean="0"/>
              <a:t>Nagy-Britannia: The British </a:t>
            </a:r>
            <a:r>
              <a:rPr lang="hu-HU" b="0" dirty="0" err="1" smtClean="0"/>
              <a:t>Library</a:t>
            </a:r>
            <a:r>
              <a:rPr lang="hu-HU" b="0" dirty="0" smtClean="0"/>
              <a:t> (BL)</a:t>
            </a:r>
          </a:p>
          <a:p>
            <a:r>
              <a:rPr lang="hu-HU" b="0" dirty="0" smtClean="0"/>
              <a:t>Ausztria</a:t>
            </a:r>
            <a:r>
              <a:rPr lang="hu-HU" b="0" baseline="0" dirty="0" smtClean="0"/>
              <a:t>: </a:t>
            </a:r>
            <a:r>
              <a:rPr lang="hu-HU" b="0" baseline="0" dirty="0" err="1" smtClean="0"/>
              <a:t>Österreichische</a:t>
            </a:r>
            <a:r>
              <a:rPr lang="hu-HU" b="0" baseline="0" dirty="0" smtClean="0"/>
              <a:t> </a:t>
            </a:r>
            <a:r>
              <a:rPr lang="hu-HU" b="0" baseline="0" dirty="0" err="1" smtClean="0"/>
              <a:t>Nationalbibliothek</a:t>
            </a:r>
            <a:endParaRPr lang="hu-HU" b="0" baseline="0" dirty="0" smtClean="0"/>
          </a:p>
          <a:p>
            <a:r>
              <a:rPr lang="hu-HU" b="0" baseline="0" dirty="0" smtClean="0"/>
              <a:t>Franciaország: </a:t>
            </a:r>
            <a:r>
              <a:rPr lang="hu-H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Bibliothèque</a:t>
            </a:r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Nationale</a:t>
            </a:r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France (BNF)</a:t>
            </a:r>
          </a:p>
          <a:p>
            <a:r>
              <a:rPr lang="hu-H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Németország: </a:t>
            </a:r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Deutsche </a:t>
            </a:r>
            <a:r>
              <a:rPr lang="hu-H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Bibliothek</a:t>
            </a:r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(DNB)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Spanyolország: </a:t>
            </a:r>
            <a:r>
              <a:rPr lang="hu-H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Biblioteca</a:t>
            </a:r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Nacional</a:t>
            </a:r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hu-H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España</a:t>
            </a:r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(BNE)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Olaszország: </a:t>
            </a:r>
            <a:r>
              <a:rPr lang="hu-H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Biblioteca</a:t>
            </a:r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Nazionale</a:t>
            </a:r>
            <a:r>
              <a:rPr lang="hu-H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Centrale</a:t>
            </a:r>
            <a:r>
              <a:rPr lang="hu-H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Firenze</a:t>
            </a:r>
            <a:r>
              <a:rPr lang="it-IT" sz="1200" b="0" i="0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(BNCF) </a:t>
            </a:r>
          </a:p>
          <a:p>
            <a:r>
              <a:rPr lang="hu-HU" sz="1200" b="0" i="0" kern="1200" cap="all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Usa</a:t>
            </a:r>
            <a:r>
              <a:rPr lang="hu-HU" sz="1200" b="0" i="0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hu-HU" sz="1200" b="0" i="0" kern="1200" cap="all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hu-H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ibrary</a:t>
            </a:r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Congress</a:t>
            </a:r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(LC)</a:t>
            </a:r>
            <a:endParaRPr lang="hu-HU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sz="1200" b="0" i="0" kern="1200" cap="all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További</a:t>
            </a:r>
            <a:r>
              <a:rPr lang="hu-HU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logók:</a:t>
            </a:r>
            <a:endParaRPr lang="hu-HU" sz="1200" b="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</a:t>
            </a:r>
            <a:r>
              <a:rPr lang="hu-H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Gutenberg (1971): teljes szövegű digitalizált művek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Europeana</a:t>
            </a:r>
            <a:r>
              <a:rPr lang="hu-H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(2008) 46 ország múzeumi, levéltári, könyvtári </a:t>
            </a:r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és audiovizuális gyűjteményei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WorldCat</a:t>
            </a:r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könyvtári tartalmak és szolgáltatások legnagyobb hálózata.</a:t>
            </a:r>
            <a:r>
              <a:rPr lang="hu-H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hu-HU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hu-H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 </a:t>
            </a:r>
            <a:r>
              <a:rPr lang="hu-H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</a:t>
            </a:r>
            <a:r>
              <a:rPr lang="hu-H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európai nemzeti könyvtárak portálja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b="0" baseline="0" dirty="0" smtClean="0"/>
          </a:p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5.xml"/><Relationship Id="rId3" Type="http://schemas.openxmlformats.org/officeDocument/2006/relationships/slide" Target="../slides/slide3.xml"/><Relationship Id="rId7" Type="http://schemas.openxmlformats.org/officeDocument/2006/relationships/slide" Target="../slides/slide13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1.xml"/><Relationship Id="rId5" Type="http://schemas.openxmlformats.org/officeDocument/2006/relationships/slide" Target="../slides/slide9.xml"/><Relationship Id="rId10" Type="http://schemas.openxmlformats.org/officeDocument/2006/relationships/slide" Target="../slides/slide17.xml"/><Relationship Id="rId4" Type="http://schemas.openxmlformats.org/officeDocument/2006/relationships/slide" Target="../slides/slide7.xml"/><Relationship Id="rId9" Type="http://schemas.openxmlformats.org/officeDocument/2006/relationships/slide" Target="../slides/slide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bg>
      <p:bgPr>
        <a:blipFill dpi="0" rotWithShape="1">
          <a:blip r:embed="rId2" cstate="print">
            <a:alphaModFix amt="5000"/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chemeClr val="bg2">
              <a:lumMod val="90000"/>
              <a:alpha val="51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 userDrawn="1"/>
        </p:nvSpPr>
        <p:spPr>
          <a:xfrm>
            <a:off x="1857356" y="76778"/>
            <a:ext cx="6215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</a:rPr>
              <a:t>Könyvtártípusok</a:t>
            </a:r>
            <a:endParaRPr lang="hu-H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10" name="Tekercs függőlegesen 9"/>
          <p:cNvSpPr/>
          <p:nvPr userDrawn="1"/>
        </p:nvSpPr>
        <p:spPr>
          <a:xfrm>
            <a:off x="0" y="1268760"/>
            <a:ext cx="2664296" cy="5400600"/>
          </a:xfrm>
          <a:prstGeom prst="verticalScroll">
            <a:avLst/>
          </a:prstGeom>
          <a:solidFill>
            <a:schemeClr val="bg2">
              <a:lumMod val="2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13" name="Egyenes összekötő 12"/>
          <p:cNvCxnSpPr/>
          <p:nvPr userDrawn="1"/>
        </p:nvCxnSpPr>
        <p:spPr>
          <a:xfrm rot="10800000">
            <a:off x="0" y="1800000"/>
            <a:ext cx="2340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Akciógomb: Egyéni 13">
            <a:hlinkClick r:id="rId3" action="ppaction://hlinksldjump" highlightClick="1"/>
          </p:cNvPr>
          <p:cNvSpPr/>
          <p:nvPr userDrawn="1"/>
        </p:nvSpPr>
        <p:spPr>
          <a:xfrm>
            <a:off x="540000" y="1836000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3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Nemzeti</a:t>
            </a:r>
            <a:endParaRPr lang="hu-HU" sz="13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6" name="Akciógomb: Egyéni 15">
            <a:hlinkClick r:id="rId4" action="ppaction://hlinksldjump" highlightClick="1"/>
          </p:cNvPr>
          <p:cNvSpPr/>
          <p:nvPr userDrawn="1"/>
        </p:nvSpPr>
        <p:spPr>
          <a:xfrm>
            <a:off x="540000" y="2556000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Szak</a:t>
            </a:r>
            <a:endParaRPr lang="hu-HU" sz="12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8" name="Akciógomb: Egyéni 17">
            <a:hlinkClick r:id="rId5" action="ppaction://hlinksldjump" highlightClick="1"/>
          </p:cNvPr>
          <p:cNvSpPr/>
          <p:nvPr userDrawn="1"/>
        </p:nvSpPr>
        <p:spPr>
          <a:xfrm>
            <a:off x="540000" y="2988000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0" algn="ctr" defTabSz="914400" rtl="0" eaLnBrk="1" latinLnBrk="0" hangingPunct="1"/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Oktatási</a:t>
            </a:r>
            <a:endParaRPr lang="hu-HU" sz="12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9" name="Akciógomb: Egyéni 18">
            <a:hlinkClick r:id="rId6" action="ppaction://hlinksldjump" highlightClick="1"/>
          </p:cNvPr>
          <p:cNvSpPr/>
          <p:nvPr userDrawn="1"/>
        </p:nvSpPr>
        <p:spPr>
          <a:xfrm>
            <a:off x="540000" y="3420000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0" algn="ctr" defTabSz="914400" rtl="0" eaLnBrk="1" latinLnBrk="0" hangingPunct="1"/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Köz</a:t>
            </a:r>
            <a:endParaRPr lang="hu-HU" sz="12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0" name="Akciógomb: Egyéni 19">
            <a:hlinkClick r:id="rId7" action="ppaction://hlinksldjump" highlightClick="1"/>
          </p:cNvPr>
          <p:cNvSpPr/>
          <p:nvPr userDrawn="1"/>
        </p:nvSpPr>
        <p:spPr>
          <a:xfrm>
            <a:off x="540000" y="3852000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Egyházi</a:t>
            </a:r>
            <a:endParaRPr lang="hu-HU" sz="12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3" name="Akciógomb: Egyéni 22">
            <a:hlinkClick r:id="rId8" action="ppaction://hlinksldjump" highlightClick="1"/>
          </p:cNvPr>
          <p:cNvSpPr/>
          <p:nvPr userDrawn="1"/>
        </p:nvSpPr>
        <p:spPr>
          <a:xfrm>
            <a:off x="540000" y="4284000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Elektronikus</a:t>
            </a:r>
            <a:endParaRPr lang="hu-HU" sz="12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cxnSp>
        <p:nvCxnSpPr>
          <p:cNvPr id="24" name="Egyenes összekötő 23"/>
          <p:cNvCxnSpPr/>
          <p:nvPr userDrawn="1"/>
        </p:nvCxnSpPr>
        <p:spPr>
          <a:xfrm rot="10800000">
            <a:off x="0" y="5940000"/>
            <a:ext cx="2340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 userDrawn="1"/>
        </p:nvSpPr>
        <p:spPr>
          <a:xfrm>
            <a:off x="539552" y="594928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u="none" baseline="0" dirty="0" smtClean="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  <a:latin typeface="Bauhaus 93" pitchFamily="82" charset="0"/>
              </a:rPr>
              <a:t>Készítette:</a:t>
            </a:r>
          </a:p>
          <a:p>
            <a:r>
              <a:rPr lang="hu-HU" sz="1200" u="none" baseline="0" dirty="0" err="1" smtClean="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  <a:latin typeface="Bauhaus 93" pitchFamily="82" charset="0"/>
              </a:rPr>
              <a:t>Sz.G</a:t>
            </a:r>
            <a:r>
              <a:rPr lang="hu-HU" sz="1200" u="none" baseline="0" dirty="0" smtClean="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  <a:latin typeface="Bauhaus 93" pitchFamily="82" charset="0"/>
              </a:rPr>
              <a:t>.</a:t>
            </a:r>
            <a:endParaRPr lang="hu-HU" sz="1200" u="none" baseline="0" dirty="0">
              <a:ln w="3175">
                <a:solidFill>
                  <a:schemeClr val="tx1"/>
                </a:solidFill>
              </a:ln>
              <a:solidFill>
                <a:schemeClr val="bg2"/>
              </a:solidFill>
              <a:latin typeface="Bauhaus 93" pitchFamily="82" charset="0"/>
            </a:endParaRPr>
          </a:p>
        </p:txBody>
      </p:sp>
      <p:sp>
        <p:nvSpPr>
          <p:cNvPr id="22" name="Akciógomb: Egyéni 21">
            <a:hlinkClick r:id="rId9" action="ppaction://hlinksldjump" highlightClick="1"/>
          </p:cNvPr>
          <p:cNvSpPr/>
          <p:nvPr userDrawn="1"/>
        </p:nvSpPr>
        <p:spPr>
          <a:xfrm>
            <a:off x="540000" y="5004175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3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Külföldi</a:t>
            </a:r>
            <a:endParaRPr lang="hu-HU" sz="13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5" name="Akciógomb: Egyéni 14">
            <a:hlinkClick r:id="rId10" action="ppaction://hlinksldjump" highlightClick="1"/>
          </p:cNvPr>
          <p:cNvSpPr/>
          <p:nvPr userDrawn="1"/>
        </p:nvSpPr>
        <p:spPr>
          <a:xfrm>
            <a:off x="566555" y="5580000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3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Tudja-e?</a:t>
            </a:r>
            <a:endParaRPr lang="hu-HU" sz="13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2017. 02. 23.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bg>
      <p:bgPr>
        <a:blipFill dpi="0" rotWithShape="1">
          <a:blip r:embed="rId2" cstate="print">
            <a:alphaModFix amt="26000"/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2017. 02. 23.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pPr/>
              <a:t>2017. 02. 23.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ww2.bibl.u-szeged.h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atakarchiv.hu/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kodolanyi.hu/lib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nostorpalyi.hu/page.php?461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fszek.h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mk.hu/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www.fszek.hu/gyerekeknek/gyerekkonyvtarak__reszlegek/sarkanyos_gyerekkonyvtar" TargetMode="Externa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tas.hu/tagkonyvtar/evangelikus-orszagos-konyvtar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www.bibliothecaesztergom.h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r-zse.hu/konyvtar.htm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unitas.hu/tagkonyvtar/foapatsagi-konyvtar-pannonhalma" TargetMode="External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://database.fszek.hu:2006/ftopt/ft0301.htm?v=fototar&amp;a=start&amp;a1=" TargetMode="External"/><Relationship Id="rId18" Type="http://schemas.openxmlformats.org/officeDocument/2006/relationships/image" Target="../media/image32.jpeg"/><Relationship Id="rId3" Type="http://schemas.openxmlformats.org/officeDocument/2006/relationships/hyperlink" Target="http://mek.oszk.hu/" TargetMode="External"/><Relationship Id="rId21" Type="http://schemas.openxmlformats.org/officeDocument/2006/relationships/hyperlink" Target="http://mek.oszk.hu/kiallitas/1956/" TargetMode="External"/><Relationship Id="rId7" Type="http://schemas.openxmlformats.org/officeDocument/2006/relationships/hyperlink" Target="http://www.mokka.hu/" TargetMode="External"/><Relationship Id="rId12" Type="http://schemas.openxmlformats.org/officeDocument/2006/relationships/image" Target="../media/image29.jpeg"/><Relationship Id="rId17" Type="http://schemas.openxmlformats.org/officeDocument/2006/relationships/hyperlink" Target="http://www.kepido.oszk.hu/" TargetMode="Externa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1.jpeg"/><Relationship Id="rId20" Type="http://schemas.openxmlformats.org/officeDocument/2006/relationships/image" Target="../media/image3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hyperlink" Target="http://mandarchiv.hu/" TargetMode="External"/><Relationship Id="rId24" Type="http://schemas.openxmlformats.org/officeDocument/2006/relationships/image" Target="../media/image35.jpeg"/><Relationship Id="rId5" Type="http://schemas.openxmlformats.org/officeDocument/2006/relationships/hyperlink" Target="http://www.matarka.hu/" TargetMode="External"/><Relationship Id="rId15" Type="http://schemas.openxmlformats.org/officeDocument/2006/relationships/hyperlink" Target="http://kereso.nava.hu/" TargetMode="External"/><Relationship Id="rId23" Type="http://schemas.openxmlformats.org/officeDocument/2006/relationships/hyperlink" Target="http://jelesnapok.oszk.hu/prod/nyito" TargetMode="External"/><Relationship Id="rId10" Type="http://schemas.openxmlformats.org/officeDocument/2006/relationships/image" Target="../media/image28.gif"/><Relationship Id="rId19" Type="http://schemas.openxmlformats.org/officeDocument/2006/relationships/hyperlink" Target="http://nyugat.oszk.hu/" TargetMode="External"/><Relationship Id="rId4" Type="http://schemas.openxmlformats.org/officeDocument/2006/relationships/image" Target="../media/image25.gif"/><Relationship Id="rId9" Type="http://schemas.openxmlformats.org/officeDocument/2006/relationships/hyperlink" Target="http://dka.oszk.hu/" TargetMode="External"/><Relationship Id="rId14" Type="http://schemas.openxmlformats.org/officeDocument/2006/relationships/image" Target="../media/image30.jpeg"/><Relationship Id="rId22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hyperlink" Target="http://www.loc.gov/index.html" TargetMode="External"/><Relationship Id="rId18" Type="http://schemas.openxmlformats.org/officeDocument/2006/relationships/image" Target="../media/image43.gif"/><Relationship Id="rId26" Type="http://schemas.openxmlformats.org/officeDocument/2006/relationships/image" Target="../media/image47.jpeg"/><Relationship Id="rId3" Type="http://schemas.openxmlformats.org/officeDocument/2006/relationships/hyperlink" Target="http://www.europeana.eu/portal/" TargetMode="External"/><Relationship Id="rId21" Type="http://schemas.openxmlformats.org/officeDocument/2006/relationships/hyperlink" Target="http://www.bncf.firenze.sbn.it/" TargetMode="External"/><Relationship Id="rId7" Type="http://schemas.openxmlformats.org/officeDocument/2006/relationships/hyperlink" Target="http://www.worldcat.org/" TargetMode="External"/><Relationship Id="rId12" Type="http://schemas.openxmlformats.org/officeDocument/2006/relationships/image" Target="../media/image40.gif"/><Relationship Id="rId17" Type="http://schemas.openxmlformats.org/officeDocument/2006/relationships/hyperlink" Target="http://www.bnf.fr/fr/acc/x.accueil.html" TargetMode="External"/><Relationship Id="rId25" Type="http://schemas.openxmlformats.org/officeDocument/2006/relationships/hyperlink" Target="http://hvg.hu/ingatlan/20100419_top_libraries_on_earth" TargetMode="Externa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2.gif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hyperlink" Target="http://www.bl.uk/" TargetMode="External"/><Relationship Id="rId24" Type="http://schemas.openxmlformats.org/officeDocument/2006/relationships/image" Target="../media/image46.gif"/><Relationship Id="rId5" Type="http://schemas.openxmlformats.org/officeDocument/2006/relationships/hyperlink" Target="http://www.gutenberg.org/" TargetMode="External"/><Relationship Id="rId15" Type="http://schemas.openxmlformats.org/officeDocument/2006/relationships/hyperlink" Target="http://www.dnb.de/DE/Home/home_node.html" TargetMode="External"/><Relationship Id="rId23" Type="http://schemas.openxmlformats.org/officeDocument/2006/relationships/hyperlink" Target="http://www.onb.ac.at/" TargetMode="External"/><Relationship Id="rId10" Type="http://schemas.openxmlformats.org/officeDocument/2006/relationships/image" Target="../media/image39.png"/><Relationship Id="rId19" Type="http://schemas.openxmlformats.org/officeDocument/2006/relationships/hyperlink" Target="http://www.bne.es/es/Inicio/index.html" TargetMode="External"/><Relationship Id="rId4" Type="http://schemas.openxmlformats.org/officeDocument/2006/relationships/image" Target="../media/image36.jpeg"/><Relationship Id="rId9" Type="http://schemas.openxmlformats.org/officeDocument/2006/relationships/hyperlink" Target="http://www.theeuropeanlibrary.org/tel4/discover/contributors" TargetMode="External"/><Relationship Id="rId14" Type="http://schemas.openxmlformats.org/officeDocument/2006/relationships/image" Target="../media/image41.png"/><Relationship Id="rId22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ki.gov.hu/konyvta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i.oszk.hu/content/magyar-posta-zrt-k-zponti-szakk-nyvt-r-budapest-z-rt-k-nyvt-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Nemzeti_k%C3%B6nyvt%C3%A1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hu.wikipedia.org/wiki/Sz%C3%A9ch%C3%A9nyi_Ferenc" TargetMode="External"/><Relationship Id="rId5" Type="http://schemas.openxmlformats.org/officeDocument/2006/relationships/hyperlink" Target="http://www.oszk.hu/" TargetMode="External"/><Relationship Id="rId4" Type="http://schemas.openxmlformats.org/officeDocument/2006/relationships/hyperlink" Target="http://en.wikipedia.org/wiki/List_of_national_librari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oszk.hu/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unideb.h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ik.hu/web/guest/rolu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ztaki.hu/kozosseg/konyvtar/" TargetMode="External"/><Relationship Id="rId4" Type="http://schemas.openxmlformats.org/officeDocument/2006/relationships/hyperlink" Target="http://konyvtar.ksh.hu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ichter.hu/HU/Pages/home.aspx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konyvtar.mta.h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mm.hu/hu/contents/46,%C3%81ltal%C3%A1nos+inform%C3%A1ci%C3%B3k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www.oik.hu/web/guest/rolunk" TargetMode="Externa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tklib.elte.hu/" TargetMode="External"/><Relationship Id="rId2" Type="http://schemas.openxmlformats.org/officeDocument/2006/relationships/hyperlink" Target="http://www.konyvtar.elte.h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fb.hu/hu/" TargetMode="External"/><Relationship Id="rId5" Type="http://schemas.openxmlformats.org/officeDocument/2006/relationships/hyperlink" Target="http://www.aldasuai.sulinet.hu/konyvtar/fooldal.html" TargetMode="External"/><Relationship Id="rId4" Type="http://schemas.openxmlformats.org/officeDocument/2006/relationships/hyperlink" Target="https://konyvtar.elte.hu/hu/konyvtarak/orientalisztikai-intezet-konyvtara-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86535" y="2393885"/>
            <a:ext cx="8229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</a:rPr>
              <a:t>Könyvtártípusok</a:t>
            </a:r>
            <a:endParaRPr lang="hu-HU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3" name="Cím 4"/>
          <p:cNvSpPr txBox="1">
            <a:spLocks/>
          </p:cNvSpPr>
          <p:nvPr/>
        </p:nvSpPr>
        <p:spPr>
          <a:xfrm>
            <a:off x="431540" y="4239090"/>
            <a:ext cx="822960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  <a:ea typeface="+mj-ea"/>
                <a:cs typeface="+mj-cs"/>
              </a:rPr>
              <a:t>TKBF – Tanulásmódszertan - Könyvtárismeret</a:t>
            </a:r>
            <a:endParaRPr kumimoji="0" lang="hu-HU" sz="36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Bauhaus 93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2978950"/>
            <a:ext cx="1440160" cy="432048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2628000" y="3672000"/>
            <a:ext cx="279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SzTE</a:t>
            </a:r>
            <a:r>
              <a:rPr lang="hu-HU" dirty="0" smtClean="0"/>
              <a:t> </a:t>
            </a:r>
            <a:r>
              <a:rPr lang="hu-HU" dirty="0" err="1" smtClean="0"/>
              <a:t>Klebersberg</a:t>
            </a:r>
            <a:r>
              <a:rPr lang="hu-HU" dirty="0" smtClean="0"/>
              <a:t> Könyvtár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616000" y="3672000"/>
            <a:ext cx="35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Kodolányi János Főiskola  Könyvtár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501770" y="6228000"/>
            <a:ext cx="328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Veres Pálné Gimnázium</a:t>
            </a:r>
            <a:br>
              <a:rPr lang="hu-HU" dirty="0" smtClean="0"/>
            </a:br>
            <a:r>
              <a:rPr lang="hu-HU" dirty="0" smtClean="0"/>
              <a:t>Könyvtár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337085" y="6228000"/>
            <a:ext cx="3806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Sárospataki Református Kollégium Gyűjteményeinek Könyvtár</a:t>
            </a:r>
            <a:endParaRPr lang="hu-HU" dirty="0"/>
          </a:p>
        </p:txBody>
      </p:sp>
      <p:pic>
        <p:nvPicPr>
          <p:cNvPr id="20486" name="Picture 6" descr="Szte ti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8000" y="1728000"/>
            <a:ext cx="2694610" cy="18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8" name="Picture 8" descr="http://www.kodolanyi.hu/lib/CIKK%20K%C3%89PEK/kolcsonz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0000" y="1728001"/>
            <a:ext cx="2955742" cy="18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92" name="Picture 12" descr="Sárospataki Református Kollégium Nagykönyvtár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0000" y="4320000"/>
            <a:ext cx="2703072" cy="18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Kép 11" descr="vp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08000" y="4320000"/>
            <a:ext cx="2400000" cy="18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3383995"/>
            <a:ext cx="1440160" cy="432048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2520000" y="1763815"/>
            <a:ext cx="648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köz(művelődési) könyvtárak általános gyűjtőkörű, többnyire önkormányzati (</a:t>
            </a:r>
            <a:r>
              <a:rPr lang="hu-HU" b="1" dirty="0" smtClean="0"/>
              <a:t>megyei</a:t>
            </a:r>
            <a:r>
              <a:rPr lang="hu-HU" dirty="0" smtClean="0"/>
              <a:t>, </a:t>
            </a:r>
            <a:r>
              <a:rPr lang="hu-HU" b="1" dirty="0" smtClean="0"/>
              <a:t>városi</a:t>
            </a:r>
            <a:r>
              <a:rPr lang="hu-HU" dirty="0" smtClean="0"/>
              <a:t>, </a:t>
            </a:r>
            <a:r>
              <a:rPr lang="hu-HU" b="1" dirty="0" smtClean="0"/>
              <a:t>községi</a:t>
            </a:r>
            <a:r>
              <a:rPr lang="hu-HU" dirty="0" smtClean="0"/>
              <a:t>) fenntartású könyvtárak. Elsődleges céljuk a helyi lakosok általános műveltségének  emelése. Az ország nyilvános könyvtári ellátásának, a kulturális infrastruktúra intézményrendszerének gerincét jelentik.  Méretük igen eltérő,  a megyei könyvtárak több százezer kötetes állományukkal gazdag és színvonalas választékot kínálnak; a kisebb falvak  könyvtárai  olykor szegényes állománnyal, alig érik el vagy haladják meg a tízezer kötetet.</a:t>
            </a:r>
          </a:p>
          <a:p>
            <a:r>
              <a:rPr lang="hu-HU" dirty="0" smtClean="0"/>
              <a:t>A gyermekek könyvtári ellátása hagyományosan feladata a közkönyvtáraknak, amely esetenként külön gyermek- és/vagy ifjúsági részlegben, néha önálló </a:t>
            </a:r>
            <a:r>
              <a:rPr lang="hu-HU" b="1" dirty="0" smtClean="0"/>
              <a:t>gyermekkönyvtár</a:t>
            </a:r>
            <a:r>
              <a:rPr lang="hu-HU" dirty="0" smtClean="0"/>
              <a:t>ban</a:t>
            </a:r>
          </a:p>
          <a:p>
            <a:r>
              <a:rPr lang="hu-HU" dirty="0" smtClean="0"/>
              <a:t>valósul meg.</a:t>
            </a:r>
          </a:p>
          <a:p>
            <a:r>
              <a:rPr lang="hu-HU" dirty="0" smtClean="0"/>
              <a:t>A </a:t>
            </a:r>
            <a:r>
              <a:rPr lang="hu-HU" b="1" dirty="0" smtClean="0"/>
              <a:t>büntetőintézetek</a:t>
            </a:r>
            <a:r>
              <a:rPr lang="hu-HU" dirty="0" smtClean="0"/>
              <a:t>ben, szociális otthonokban is működik közkönyvtár.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3383995"/>
            <a:ext cx="1440160" cy="432048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2501769" y="3600000"/>
            <a:ext cx="310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Fővárosi Szabó Ervin Könyvtár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616000" y="3600000"/>
            <a:ext cx="35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FSzEK</a:t>
            </a:r>
            <a:r>
              <a:rPr lang="hu-HU" dirty="0" smtClean="0"/>
              <a:t>, Gyermekkönyvtár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501770" y="6120000"/>
            <a:ext cx="328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Pest Megyei Könyvtár, Szentendre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337085" y="6120000"/>
            <a:ext cx="380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Monostorpályi Községi Könyvtár</a:t>
            </a:r>
            <a:endParaRPr lang="hu-HU" dirty="0"/>
          </a:p>
        </p:txBody>
      </p:sp>
      <p:pic>
        <p:nvPicPr>
          <p:cNvPr id="2050" name="Picture 2" descr="http://3.bp.blogspot.com/-OAHmJxLmvyY/TdPcBVWZbeI/AAAAAAAAADI/NEvL04uDWk4/s1600/fsze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3896" y="1368000"/>
            <a:ext cx="2213169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Üdvözlünk a mesék és kalandok birodalmában!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2180" y="1368000"/>
            <a:ext cx="1661537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 descr="http://www.pmk.hu/uploads/irkar/iwebalbumfiles/1fcf621ec75e4dd18a14ce1aafb92e3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1789" y="4320000"/>
            <a:ext cx="2789346" cy="18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6" name="Picture 8" descr="http://www.monostorpalyi.hu/e107_images/page/konyvtar01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4320000"/>
            <a:ext cx="2394680" cy="18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3834045"/>
            <a:ext cx="1440160" cy="432048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2520000" y="1763815"/>
            <a:ext cx="648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történelmi egyházak jelentős szerepet játszottak a tudomány és oktatás területén a középkor óta. Az egyházi könyvtárak gyűjteményei muzeális értékűek. </a:t>
            </a:r>
          </a:p>
          <a:p>
            <a:endParaRPr lang="hu-HU" dirty="0" smtClean="0"/>
          </a:p>
          <a:p>
            <a:r>
              <a:rPr lang="hu-HU" b="1" dirty="0" smtClean="0"/>
              <a:t>Egyházmegyei, érseki könyvtárak</a:t>
            </a:r>
            <a:r>
              <a:rPr lang="hu-HU" dirty="0" smtClean="0"/>
              <a:t>: Debrecen, Esztergom, Kalocsa…</a:t>
            </a:r>
          </a:p>
          <a:p>
            <a:endParaRPr lang="hu-HU" dirty="0" smtClean="0"/>
          </a:p>
          <a:p>
            <a:r>
              <a:rPr lang="hu-HU" b="1" dirty="0" smtClean="0"/>
              <a:t>Szerzetesi könyvtárak</a:t>
            </a:r>
            <a:r>
              <a:rPr lang="hu-HU" dirty="0" smtClean="0"/>
              <a:t>: Bencés rend – Pannonhalma, Ciszterci rend – Zirc, Ferences rend – Gyöngyös…</a:t>
            </a:r>
          </a:p>
          <a:p>
            <a:endParaRPr lang="hu-HU" dirty="0" smtClean="0"/>
          </a:p>
          <a:p>
            <a:r>
              <a:rPr lang="hu-HU" b="1" dirty="0" smtClean="0"/>
              <a:t>Református Egyházkerületi gyűjtemények</a:t>
            </a:r>
            <a:r>
              <a:rPr lang="hu-HU" dirty="0" smtClean="0"/>
              <a:t>:  </a:t>
            </a:r>
            <a:r>
              <a:rPr lang="hu-HU" dirty="0" err="1" smtClean="0"/>
              <a:t>Dunamelléki</a:t>
            </a:r>
            <a:r>
              <a:rPr lang="hu-HU" dirty="0" smtClean="0"/>
              <a:t> Református Egyházkerület Ráday Könyvtár…</a:t>
            </a:r>
          </a:p>
          <a:p>
            <a:endParaRPr lang="hu-HU" dirty="0" smtClean="0"/>
          </a:p>
          <a:p>
            <a:r>
              <a:rPr lang="hu-HU" b="1" dirty="0" smtClean="0"/>
              <a:t>Egyetemi-, főiskolai- , középiskolai könyvtárak</a:t>
            </a:r>
            <a:r>
              <a:rPr lang="hu-HU" dirty="0" smtClean="0"/>
              <a:t>:  Pázmány Péter Katolikus Egyetem Könyvtára, Apor Vilmos Katolikus Főiskola Könyvtára, Budai Ciszterci Szent Imre Gimnázium Könyvtára…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3834045"/>
            <a:ext cx="1440160" cy="432048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2501769" y="3600000"/>
            <a:ext cx="310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Esztergomi Főszékesegyházi Könyvtár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616000" y="3600000"/>
            <a:ext cx="35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Bencés rend – Főapátsági könyvtár</a:t>
            </a:r>
            <a:br>
              <a:rPr lang="hu-HU" dirty="0" smtClean="0"/>
            </a:br>
            <a:r>
              <a:rPr lang="hu-HU" dirty="0" smtClean="0"/>
              <a:t>Pannonhalma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501770" y="6120000"/>
            <a:ext cx="328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Országos </a:t>
            </a:r>
            <a:r>
              <a:rPr lang="hu-HU" dirty="0" err="1" smtClean="0"/>
              <a:t>Rabbiképző</a:t>
            </a:r>
            <a:r>
              <a:rPr lang="hu-HU" dirty="0" smtClean="0"/>
              <a:t> Egyetem</a:t>
            </a:r>
            <a:br>
              <a:rPr lang="hu-HU" dirty="0" smtClean="0"/>
            </a:br>
            <a:r>
              <a:rPr lang="hu-HU" dirty="0" smtClean="0"/>
              <a:t>Könyvtár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337085" y="6120000"/>
            <a:ext cx="3806915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Evangélikus Országos Könyvtár</a:t>
            </a:r>
            <a:endParaRPr lang="hu-HU" dirty="0"/>
          </a:p>
        </p:txBody>
      </p:sp>
      <p:pic>
        <p:nvPicPr>
          <p:cNvPr id="27650" name="Picture 2" descr="epule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5865" y="1728000"/>
            <a:ext cx="2301210" cy="172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652" name="Picture 4" descr="http://bences.hu/data/images/k%C3%B6nyvt%C3%A1r_m%C3%BAlt0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2210" y="1728000"/>
            <a:ext cx="1589761" cy="172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654" name="Picture 6" descr="Rabbikepzo Egyetem 0335-200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35804" y="4392000"/>
            <a:ext cx="1216216" cy="16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7656" name="AutoShape 8" descr="Podmaniczky-Degenfeld Könyvtár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7658" name="Picture 10" descr="Podmaniczky-Degenfeld Könyvtár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02170" y="4392000"/>
            <a:ext cx="2436086" cy="16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4239090"/>
            <a:ext cx="1440160" cy="432048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656" name="AutoShape 8" descr="Podmaniczky-Degenfeld Könyvtár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2" name="Picture 2" descr="http://mek.oszk.hu/html/kepek/mek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512000"/>
            <a:ext cx="1169999" cy="1440000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4" descr="http://www.szivk.hu/wp-content/uploads/2010/11/matarka_log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46775" y="3203975"/>
            <a:ext cx="1440000" cy="1286810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0" descr="http://www.mokka.hu/MokkaTheme/MokkaThemeMulticolor/images/mokka/logo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48045" y="3203975"/>
            <a:ext cx="2329200" cy="824182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8" descr="http://dka.oszk.hu/html/kepek/dkalogo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07315" y="1538790"/>
            <a:ext cx="1169999" cy="1440000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22" descr="http://www.filmarchive.hu/mnfa/logok/MANDA%20logo_rgb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48045" y="1673805"/>
            <a:ext cx="2329200" cy="1276175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28" descr="http://www.fszek.hu/_Images/adatbazisok/sajat_adatbazisok/budapest-keparchivum/000007034_bp.jpg.jpg_orig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52320" y="3249120"/>
            <a:ext cx="1208780" cy="1260000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http://kereso.nava.hu/app/public/images/fej_navalogo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11960" y="5451725"/>
            <a:ext cx="2925325" cy="812590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http://www.kepido.oszk.hu/attachments/img/slice/2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211960" y="4419110"/>
            <a:ext cx="2925325" cy="807390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 descr="http://nyugat.oszk.hu/html/kepek/nyugatlogo_kicsi2.gif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546774" y="4914164"/>
            <a:ext cx="1440000" cy="498270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6" name="Picture 8" descr="http://mek.oszk.hu/kiallitas/1956/html/kepek/nyito.jp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317305" y="5006622"/>
            <a:ext cx="1665185" cy="1257693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8" name="Picture 10" descr="Jeles Napok nyitó oldal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546775" y="5651582"/>
            <a:ext cx="1440000" cy="612733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4959170"/>
            <a:ext cx="1440160" cy="432048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656" name="AutoShape 8" descr="Podmaniczky-Degenfeld Könyvtár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4" name="Kép 13" descr="europeana-logo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1790" y="3023955"/>
            <a:ext cx="1368000" cy="874000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38" name="AutoShape 14" descr="data:image/jpeg;base64,/9j/4AAQSkZJRgABAQAAAQABAAD/2wCEAAkGBhQSEBQUExQUFRQWGCAaGBcVGB4cHRcdHB0fHR8bHCAdHiYhHyIjIB0bJjEkJCcqLCwuHR8zNTAqNTAsLCkBCQoKDgwOGg8PGjUkHCQsLCksLSwrNSkpLi4wLSoyKTQsMSwtKjUwKSwvLyktNSwsLCwqLCwsKSwsNSwsLCkpKf/AABEIAE4AdwMBIgACEQEDEQH/xAAbAAACAgMBAAAAAAAAAAAAAAAFBgAEAQMHAv/EAD8QAAIBAgMDBgwFAwQDAAAAAAECAwQRABIhBQYxBxMiQVFhFRYyVGNxgZGTobPSFCM0UnMlNbEz4fDxtMHC/8QAGgEAAwEBAQEAAAAAAAAAAAAAAAEEBQMCBv/EAC0RAAEDAgIIBgMBAAAAAAAAAAEAAhEDEiFRBDFhcZGxweEFEzNBofBSctEy/9oADAMBAAIRAxEAPwDoO+W1iCsBUFZHjBuLggypoRgj4ApvNqf4Kfbhe32/VQ/yR/VXA/lcrcsUSrJIrknoKWAZLalraGxt7ziesYMq3RmOqQwGJJ5BGNs1uz6cNeCCR1GYxxQxswA4lrLZQO1iMe93JqGtiMkVPCLGzI0MeZT1XsCNeo/74UdmVq0u04yUJDUcYyoFGYmJSeJA1IPXiQbQj2dtNnRJlp5o2Yx5NbgFrIATcAjS3AE8BjgHY/CtdRhhAJmLgZ4hdE8AU3m9P8FPtxPAFN5vT/BT7cLA5XaEwxSgzESOIyojN42Iv0j5OgN7KSSOAONc3LJQpO8Tc+AhytJzZyhgSCCPKHtGO9hyWX5x/JNEuxqRQC0FMoJAGaKMXJ0A1HE9mPfgCm82p/gp9uOf8oG9+y6umhSSWd42kuJKdT+WVFjmzgA6N5IBPA9hwaruVPZ1MkKiYyghR+WC5VbAZnJtrbiPK46YLNiPOOfymXwBTeb0/wAFPtxPAFN5vT/Bj+3AHbXKbSQCIIXqnmGZI6YZ2K69LqtwOnHQ6YD7xcq0Hg8SRc5HLM2RFcWdVVgHewJ0ADKD1tw4HBZsQapzTv4ApvN6f4Mf24ngCm83p/gp9uM7H2xFVQrPCSY3vlJBB0JHA+r5Yu4UL15js1R8AU3m9P8ABT7cTwBTeb0/wY/txexMKAi92aVd9tjQJQTssEKsAtisaAj8xBxAv14xi5v5/bp/Un1UxnE9bWt3w5xNIzn0CH77fqof5Y/qLivytw3oVb9so+YYY377fqof5I/qrjTyr84aRUSN2UvmdlFwgUaXtrqTx4aerFNf33LK0L1GfseQVCihhO0Y5JjCIko4lvMyBSxjWwAc6mxv3YNw0VNNWQyUwhyU4dneEKBmYBVW6ixNszHsFu3C9unu7s6tQWinLoi86zMwXNYCwObW+pAHUOrHQaTZkUUXNRxqsdiMoGhvxv2378cmCV30moGGBMgRjgOZXPeRcRyU1SGCMwrGkVTY5TkTKwHVrex7jbAbYm0Ib7wqZI/zA5jBYdPKk/kgnpWJHC/VjpWxNzKOjleWnhWN3GUkEkAXvZQSbA6cONhintXk12dUNmkpkDXuTGTHc9+QgYpuErJtMBcpr5VO7lAuYEfi2Dd3lkg9mhv7cHt4YUfeRYl5rJNTCO5ylVDIeko4McoGUcL26hhi383XimOzqRUWOJqkllQBRlWNmbh2gWv34N7S3BoJijSU0ZMQAW1x0U4KQDqoHUcO4JWlJe3aWCj25smNCkUUUTDVgMoPOWLE/uJ4niScbeXKoQwUgzAkVFzrfTIb/wDrDJtPdqn2gA9RErftsLEDqGYWPs4anFvaG6dLURCKWFGRfJFrFdLdEjUaY8B2IK924EK+m3FOpRwCdDxFu24xfhmVxdSCO7FGkoFijSNFCoihVUdQGgGMWMbFlF+1e3vHfjwvaJYmPEMwYXH/AF3Y94aSAb+f26o9SfVTGcTfz+3T+pPqpiYmra1veG+kd/QIdvt+qh/lj+quHDChvt+qh/lj+ouC+9e2JKWmeaONXKi5zNYLwF7cW1PAW9eK6hgzsWJTaXgNGsk9FcSKGmRiBHClyzHRVueJJOmuNA3lpfOafs/1U+7HOt7Z5JKagknmd1mbM6AKqqOj5IABuFJ8on2YtRUOx46xAJJLq/AkmEsDoCzC9ge+2nHHC/HBXjRBbc4knHUJ1LpuJiXxAf8An/PZjqs1Vp9nq8sUpvmizZezpjKSfZ/k4xtSS0L62JFh6zoMa9jbVWpi51PIzugPbkYpf1G18adtPrCL6Fzf2A/4wFAWyljsqjsGLBlVfKZRwGpA8o5V950HadMeEOOfcoUP9Y2TYkc5IoZQeIilR1uO4s1vbhtEocYXSSMaZMbgwIuCCO0HGmTCTVXZ7Xmk1NgBp2k9fywTwK2ewE8g/coPuP8Avgrf54AgoBv5/bp/Un1UxnGN/B/Tp/Un1UxnE1bWt3w30jv6BDt9v1UP8kf1VwR39P8ATaq/7P8A6XA7fb9VD/LH9VcWt+tk1VVCIafmwjG8hdiCbcFFlOnWfUMVVvfcsjRoubJgXfxJO3aV5tnbLSNGdmVxZRc6EDDXyl0KDZhCqAEdMgA4a2sPWMCabczakcSolYEVBZUV2AA7LgYO7A2FWEj8fMkqIQyILHpgmzM2UE24211t2YnAOIjWtCpUaC1wcCGkmMZMmckq7ic4Nu1aO8ulOhZGbTNliFiOHRuQOzAvciklk2btapNVOJDzgJDDUxxiTMbg6tfKSLEDgexmpuT2rTa09WtZlimBzFVXnCDb8sBlKjLYWfXgNL417A5NKmlFZAtWPws8bqisl2zSLkLvwsVXTonpaaC2K5HJYhkmYzShs2klp93Hq4amoR3bIUDjIFEhWyi11J4kg64u7L3Um8G1jJVSGkNLzqg63lCc5IFN/J0ZCR5RJ42uWCk5OKvwRLs+SeEfmBomVWPRvmObgdWv6u/qLbM3Vqjsh6KoljWQxmKNoQbKltAxPG+oNgNCevXDLkg3kuZbX/ES7Cp6mSqkbm5Qqx6AAZmCsWHSZhYWJ4Dv1wa2vsJTtfZQeSR5JorzSZ2UsQrarY9DQHySO3iTglWclk52PHS88DMr84wt0Ovog2zELckHifVwsba5P5pHp6iCtYVEEaohkVcvRFriw0vc3uG44LhzRacskr7PompTtoU088QpbCOz3Gra3BFibDyuOLu4G7Us0eYVMppqiA/iVzG5la/RRr3zAWLN35Te5AIbJ5P6xo63nqmMy1i2kCICoa+jlujbr0Udfdg5udu3X0dKaeQ07KtxEUvoDc3a9r6nha/ecIuwwTDccUo8n26Jr6bM9TOopau0eVz5CKpsNbKbkWI4a4xVbKkravaoqqiZ3oUZqdkIjVSAxByqLDgOGp11w48m+6FXs/no5pIXhZs65Acxc2DE3tYWUaa+zrC0Gwp5NobTanqqSRZkKT9FyY2cNZVANrgA65iO0A6Yc4lKMAtuxa15d2S8jtI5JBZySSBUgDU9gFvZiY0bsi262umrf+ViYir/AO19F4X6J39AmXfb9VD/ACx/VXDhkPYfdgLvRu1+IcHMB68A/EL0nzOLXNJMhYTXNtg/dW1O2Q9h92JkPYfdhJ8QvSfM4niF6T5nHmwpyzM8O6dsh7D7sTIew+7CT4hek+ZxPEL0nzOCwolmZ4d07ZD2H3YmQ9h92EnxC9J8zieIXpPmcFhRLMzw7p2yHsPuxSm2IjMWKtc9hIHuGFbxC9J8zieIPpPmcFhRLczw7pzipsosq2HcMe8h7D7sJPiF6T5nE8QvSfM4LCiWZnh3TtkPYfdhTr+Twfi/xVLNLSSP/rc2oZZQeN1YFQ1+uxHXa+pq+IXpPmcTxB9J8zhhrgkbD7nh3VneHYcdJseWCFSsaBbXJJJMykkk8SSSfbiYIbE3KhUESokoP7xm/wA4xji+g5xlaGi6bToMtgnGfu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40" name="Picture 16" descr="http://upload.wikimedia.org/wikipedia/uk/5/54/Project_Gutenberg_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81790" y="1988840"/>
            <a:ext cx="1368367" cy="900000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48" name="Picture 24" descr="Find in a library with WorldCat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46775" y="4149080"/>
            <a:ext cx="2340000" cy="723272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50" name="Picture 26" descr="Hom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46775" y="5094185"/>
            <a:ext cx="2340000" cy="1223183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The British Library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17005" y="1943835"/>
            <a:ext cx="4104002" cy="900000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4" descr="Library of Congress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17005" y="3113965"/>
            <a:ext cx="2340000" cy="531066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Deutsche Nationalbibliothek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12060" y="3879050"/>
            <a:ext cx="1407600" cy="886268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 descr="BnF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12060" y="4869160"/>
            <a:ext cx="1407600" cy="521783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10" descr="BNE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587335" y="3879050"/>
            <a:ext cx="723900" cy="904876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6" name="Picture 12" descr="Logo Biblioteca Nazionale Centrale di Firenze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144620" y="5544235"/>
            <a:ext cx="1407600" cy="686350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14" descr="Österreichische Nationalbibliothek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047275" y="3121225"/>
            <a:ext cx="1690605" cy="532800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16" descr="B. J. de Laubier Guillaume: A világ legszebb könyvtárai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822250" y="4914165"/>
            <a:ext cx="1981200" cy="1504951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AutoShape 8" descr="Podmaniczky-Degenfeld Könyvtár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8" name="AutoShape 14" descr="data:image/jpeg;base64,/9j/4AAQSkZJRgABAQAAAQABAAD/2wCEAAkGBhQSEBQUExQUFRQWGCAaGBcVGB4cHRcdHB0fHR8bHCAdHiYhHyIjIB0bJjEkJCcqLCwuHR8zNTAqNTAsLCkBCQoKDgwOGg8PGjUkHCQsLCksLSwrNSkpLi4wLSoyKTQsMSwtKjUwKSwvLyktNSwsLCwqLCwsKSwsNSwsLCkpKf/AABEIAE4AdwMBIgACEQEDEQH/xAAbAAACAgMBAAAAAAAAAAAAAAAFBgAEAQMHAv/EAD8QAAIBAgMDBgwFAwQDAAAAAAECAwQRABIhBQYxBxMiQVFhFRYyVGNxgZGTobPSFCM0UnMlNbEz4fDxtMHC/8QAGgEAAwEBAQEAAAAAAAAAAAAAAAEEBQMCBv/EAC0RAAEDAgIIBgMBAAAAAAAAAAEAAhEDEiFRBDFhcZGxweEFEzNBofBSctEy/9oADAMBAAIRAxEAPwDoO+W1iCsBUFZHjBuLggypoRgj4ApvNqf4Kfbhe32/VQ/yR/VXA/lcrcsUSrJIrknoKWAZLalraGxt7ziesYMq3RmOqQwGJJ5BGNs1uz6cNeCCR1GYxxQxswA4lrLZQO1iMe93JqGtiMkVPCLGzI0MeZT1XsCNeo/74UdmVq0u04yUJDUcYyoFGYmJSeJA1IPXiQbQj2dtNnRJlp5o2Yx5NbgFrIATcAjS3AE8BjgHY/CtdRhhAJmLgZ4hdE8AU3m9P8FPtxPAFN5vT/BT7cLA5XaEwxSgzESOIyojN42Iv0j5OgN7KSSOAONc3LJQpO8Tc+AhytJzZyhgSCCPKHtGO9hyWX5x/JNEuxqRQC0FMoJAGaKMXJ0A1HE9mPfgCm82p/gp9uOf8oG9+y6umhSSWd42kuJKdT+WVFjmzgA6N5IBPA9hwaruVPZ1MkKiYyghR+WC5VbAZnJtrbiPK46YLNiPOOfymXwBTeb0/wAFPtxPAFN5vT/Bj+3AHbXKbSQCIIXqnmGZI6YZ2K69LqtwOnHQ6YD7xcq0Hg8SRc5HLM2RFcWdVVgHewJ0ADKD1tw4HBZsQapzTv4ApvN6f4Mf24ngCm83p/gp9uM7H2xFVQrPCSY3vlJBB0JHA+r5Yu4UL15js1R8AU3m9P8ABT7cTwBTeb0/wY/txexMKAi92aVd9tjQJQTssEKsAtisaAj8xBxAv14xi5v5/bp/Un1UxnE9bWt3w5xNIzn0CH77fqof5Y/qLivytw3oVb9so+YYY377fqof5I/qrjTyr84aRUSN2UvmdlFwgUaXtrqTx4aerFNf33LK0L1GfseQVCihhO0Y5JjCIko4lvMyBSxjWwAc6mxv3YNw0VNNWQyUwhyU4dneEKBmYBVW6ixNszHsFu3C9unu7s6tQWinLoi86zMwXNYCwObW+pAHUOrHQaTZkUUXNRxqsdiMoGhvxv2378cmCV30moGGBMgRjgOZXPeRcRyU1SGCMwrGkVTY5TkTKwHVrex7jbAbYm0Ib7wqZI/zA5jBYdPKk/kgnpWJHC/VjpWxNzKOjleWnhWN3GUkEkAXvZQSbA6cONhintXk12dUNmkpkDXuTGTHc9+QgYpuErJtMBcpr5VO7lAuYEfi2Dd3lkg9mhv7cHt4YUfeRYl5rJNTCO5ylVDIeko4McoGUcL26hhi383XimOzqRUWOJqkllQBRlWNmbh2gWv34N7S3BoJijSU0ZMQAW1x0U4KQDqoHUcO4JWlJe3aWCj25smNCkUUUTDVgMoPOWLE/uJ4niScbeXKoQwUgzAkVFzrfTIb/wDrDJtPdqn2gA9RErftsLEDqGYWPs4anFvaG6dLURCKWFGRfJFrFdLdEjUaY8B2IK924EK+m3FOpRwCdDxFu24xfhmVxdSCO7FGkoFijSNFCoihVUdQGgGMWMbFlF+1e3vHfjwvaJYmPEMwYXH/AF3Y94aSAb+f26o9SfVTGcTfz+3T+pPqpiYmra1veG+kd/QIdvt+qh/lj+quHDChvt+qh/lj+ouC+9e2JKWmeaONXKi5zNYLwF7cW1PAW9eK6hgzsWJTaXgNGsk9FcSKGmRiBHClyzHRVueJJOmuNA3lpfOafs/1U+7HOt7Z5JKagknmd1mbM6AKqqOj5IABuFJ8on2YtRUOx46xAJJLq/AkmEsDoCzC9ge+2nHHC/HBXjRBbc4knHUJ1LpuJiXxAf8An/PZjqs1Vp9nq8sUpvmizZezpjKSfZ/k4xtSS0L62JFh6zoMa9jbVWpi51PIzugPbkYpf1G18adtPrCL6Fzf2A/4wFAWyljsqjsGLBlVfKZRwGpA8o5V950HadMeEOOfcoUP9Y2TYkc5IoZQeIilR1uO4s1vbhtEocYXSSMaZMbgwIuCCO0HGmTCTVXZ7Xmk1NgBp2k9fywTwK2ewE8g/coPuP8Avgrf54AgoBv5/bp/Un1UxnGN/B/Tp/Un1UxnE1bWt3w30jv6BDt9v1UP8kf1VwR39P8ATaq/7P8A6XA7fb9VD/LH9VcWt+tk1VVCIafmwjG8hdiCbcFFlOnWfUMVVvfcsjRoubJgXfxJO3aV5tnbLSNGdmVxZRc6EDDXyl0KDZhCqAEdMgA4a2sPWMCabczakcSolYEVBZUV2AA7LgYO7A2FWEj8fMkqIQyILHpgmzM2UE24211t2YnAOIjWtCpUaC1wcCGkmMZMmckq7ic4Nu1aO8ulOhZGbTNliFiOHRuQOzAvciklk2btapNVOJDzgJDDUxxiTMbg6tfKSLEDgexmpuT2rTa09WtZlimBzFVXnCDb8sBlKjLYWfXgNL417A5NKmlFZAtWPws8bqisl2zSLkLvwsVXTonpaaC2K5HJYhkmYzShs2klp93Hq4amoR3bIUDjIFEhWyi11J4kg64u7L3Um8G1jJVSGkNLzqg63lCc5IFN/J0ZCR5RJ42uWCk5OKvwRLs+SeEfmBomVWPRvmObgdWv6u/qLbM3Vqjsh6KoljWQxmKNoQbKltAxPG+oNgNCevXDLkg3kuZbX/ES7Cp6mSqkbm5Qqx6AAZmCsWHSZhYWJ4Dv1wa2vsJTtfZQeSR5JorzSZ2UsQrarY9DQHySO3iTglWclk52PHS88DMr84wt0Ovog2zELckHifVwsba5P5pHp6iCtYVEEaohkVcvRFriw0vc3uG44LhzRacskr7PompTtoU088QpbCOz3Gra3BFibDyuOLu4G7Us0eYVMppqiA/iVzG5la/RRr3zAWLN35Te5AIbJ5P6xo63nqmMy1i2kCICoa+jlujbr0Udfdg5udu3X0dKaeQ07KtxEUvoDc3a9r6nha/ecIuwwTDccUo8n26Jr6bM9TOopau0eVz5CKpsNbKbkWI4a4xVbKkravaoqqiZ3oUZqdkIjVSAxByqLDgOGp11w48m+6FXs/no5pIXhZs65Acxc2DE3tYWUaa+zrC0Gwp5NobTanqqSRZkKT9FyY2cNZVANrgA65iO0A6Yc4lKMAtuxa15d2S8jtI5JBZySSBUgDU9gFvZiY0bsi262umrf+ViYir/AO19F4X6J39AmXfb9VD/ACx/VXDhkPYfdgLvRu1+IcHMB68A/EL0nzOLXNJMhYTXNtg/dW1O2Q9h92JkPYfdhJ8QvSfM4niF6T5nHmwpyzM8O6dsh7D7sTIew+7CT4hek+ZxPEL0nzOCwolmZ4d07ZD2H3YmQ9h92EnxC9J8zieIXpPmcFhRLMzw7p2yHsPuxSm2IjMWKtc9hIHuGFbxC9J8zieIPpPmcFhRLczw7pzipsosq2HcMe8h7D7sJPiF6T5nE8QvSfM4LCiWZnh3TtkPYfdhTr+Twfi/xVLNLSSP/rc2oZZQeN1YFQ1+uxHXa+pq+IXpPmcTxB9J8zhhrgkbD7nh3VneHYcdJseWCFSsaBbXJJJMykkk8SSSfbiYIbE3KhUESokoP7xm/wA4xji+g5xlaGi6bToMtgnGfu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566555" y="5517232"/>
            <a:ext cx="1440160" cy="432048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2520000" y="1764000"/>
            <a:ext cx="64357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 smtClean="0"/>
              <a:t>Funkció szerint milyen könyvtártípusokat  különböztetünk meg?</a:t>
            </a:r>
          </a:p>
          <a:p>
            <a:pPr marL="342900" indent="-342900">
              <a:buAutoNum type="arabicPeriod"/>
            </a:pPr>
            <a:r>
              <a:rPr lang="hu-HU" dirty="0" smtClean="0"/>
              <a:t>Mondjon példát korlátozottan nyilvános könyvtárra!</a:t>
            </a:r>
          </a:p>
          <a:p>
            <a:pPr marL="342900" indent="-342900">
              <a:buAutoNum type="arabicPeriod"/>
            </a:pPr>
            <a:r>
              <a:rPr lang="hu-HU" dirty="0" smtClean="0"/>
              <a:t>Nevezzen meg  néhány szakkönyvtárt!</a:t>
            </a:r>
          </a:p>
          <a:p>
            <a:pPr marL="342900" indent="-342900">
              <a:buAutoNum type="arabicPeriod"/>
            </a:pPr>
            <a:r>
              <a:rPr lang="hu-HU" dirty="0" smtClean="0"/>
              <a:t>Mit jelent a „</a:t>
            </a:r>
            <a:r>
              <a:rPr lang="hu-HU" dirty="0" err="1" smtClean="0"/>
              <a:t>prézens</a:t>
            </a:r>
            <a:r>
              <a:rPr lang="hu-HU" dirty="0" smtClean="0"/>
              <a:t> könyvtár” kifejezés?</a:t>
            </a:r>
          </a:p>
          <a:p>
            <a:pPr marL="342900" indent="-342900">
              <a:buAutoNum type="arabicPeriod"/>
            </a:pPr>
            <a:r>
              <a:rPr lang="hu-HU" dirty="0" smtClean="0"/>
              <a:t>Milyen típusú könyvtár az OIK könyvtára: </a:t>
            </a:r>
            <a:br>
              <a:rPr lang="hu-HU" dirty="0" smtClean="0"/>
            </a:br>
            <a:r>
              <a:rPr lang="hu-HU" dirty="0" smtClean="0"/>
              <a:t>tulajdonjog, szervezet, hozzáférés, nagyságrend, területi hatókör, használat módja, funkció szerint?!</a:t>
            </a:r>
          </a:p>
          <a:p>
            <a:pPr marL="342900" indent="-342900">
              <a:buAutoNum type="arabicPeriod"/>
            </a:pPr>
            <a:r>
              <a:rPr lang="hu-HU" dirty="0" smtClean="0"/>
              <a:t>Milyen típusú könyvtár a Fővárosi Szabó Ervin Könyvtár </a:t>
            </a:r>
            <a:br>
              <a:rPr lang="hu-HU" dirty="0" smtClean="0"/>
            </a:br>
            <a:r>
              <a:rPr lang="hu-HU" dirty="0" smtClean="0"/>
              <a:t>XI. kerületi Móricz Zsigmond Könyvtára: tulajdonjog, szervezet, hozzáférés, nagyságrend, területi hatókör, használat módja, funkció szerint?!</a:t>
            </a:r>
          </a:p>
          <a:p>
            <a:pPr marL="342900" indent="-342900">
              <a:buAutoNum type="arabicPeriod"/>
            </a:pPr>
            <a:r>
              <a:rPr lang="hu-HU" dirty="0" smtClean="0"/>
              <a:t>Igaz-e az az állítás, hogy egy országos szakkönyvtár a szakterülete minden irodalmát gyűjti? (Segítség: olvassa el a szakkönyvtáras dia jegyzet oldalát!)</a:t>
            </a:r>
          </a:p>
          <a:p>
            <a:pPr marL="342900" indent="-342900">
              <a:buAutoNum type="arabicPeriod"/>
            </a:pPr>
            <a:r>
              <a:rPr lang="hu-HU" dirty="0" smtClean="0"/>
              <a:t>Soroljon fel magyar e-könyvtárakat!</a:t>
            </a:r>
          </a:p>
          <a:p>
            <a:pPr marL="342900" indent="-342900">
              <a:buAutoNum type="arabicPeriod"/>
            </a:pPr>
            <a:r>
              <a:rPr lang="hu-HU" dirty="0" err="1" smtClean="0"/>
              <a:t>WorldCat</a:t>
            </a:r>
            <a:r>
              <a:rPr lang="hu-HU" dirty="0" smtClean="0"/>
              <a:t>… cica vagy valami más? (Segítség: olvassa el a külföldi könyvtáras dia jegyzet oldalát!)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</a:rPr>
              <a:t>Könyvtártípusok, felosztási szempont ok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chemeClr val="bg2">
              <a:lumMod val="90000"/>
              <a:alpha val="51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252000" y="1440000"/>
            <a:ext cx="414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Tulajdonjog szerint:</a:t>
            </a:r>
          </a:p>
          <a:p>
            <a:r>
              <a:rPr lang="hu-HU" i="1" dirty="0" smtClean="0"/>
              <a:t>M</a:t>
            </a:r>
            <a:r>
              <a:rPr lang="hu-HU" dirty="0" smtClean="0"/>
              <a:t>agánkönyvtár; </a:t>
            </a:r>
            <a:r>
              <a:rPr lang="hu-HU" i="1" dirty="0" smtClean="0"/>
              <a:t>K</a:t>
            </a:r>
            <a:r>
              <a:rPr lang="hu-HU" dirty="0" smtClean="0"/>
              <a:t>özkönyvtár</a:t>
            </a:r>
          </a:p>
          <a:p>
            <a:r>
              <a:rPr lang="hu-HU" dirty="0" smtClean="0"/>
              <a:t>(magán- ill. állami tulajdon, pl. Mátyás király, Széchényi Ferenc, Teleki József…)</a:t>
            </a:r>
          </a:p>
          <a:p>
            <a:endParaRPr lang="hu-HU" dirty="0" smtClean="0"/>
          </a:p>
          <a:p>
            <a:r>
              <a:rPr lang="hu-HU" b="1" dirty="0" smtClean="0"/>
              <a:t>Szervezet szerint</a:t>
            </a:r>
          </a:p>
          <a:p>
            <a:r>
              <a:rPr lang="hu-HU" i="1" dirty="0" smtClean="0"/>
              <a:t>Ö</a:t>
            </a:r>
            <a:r>
              <a:rPr lang="hu-HU" dirty="0" smtClean="0"/>
              <a:t>nálló könyvtár; </a:t>
            </a:r>
            <a:r>
              <a:rPr lang="hu-HU" i="1" dirty="0" smtClean="0"/>
              <a:t>A</a:t>
            </a:r>
            <a:r>
              <a:rPr lang="hu-HU" dirty="0" smtClean="0"/>
              <a:t>nyaintézet részeként működő könyvtár; </a:t>
            </a:r>
            <a:r>
              <a:rPr lang="hu-HU" i="1" dirty="0" smtClean="0"/>
              <a:t>Fi</a:t>
            </a:r>
            <a:r>
              <a:rPr lang="hu-HU" dirty="0" smtClean="0"/>
              <a:t>ókkönyvtár; </a:t>
            </a:r>
            <a:r>
              <a:rPr lang="hu-HU" i="1" dirty="0" smtClean="0"/>
              <a:t>L</a:t>
            </a:r>
            <a:r>
              <a:rPr lang="hu-HU" dirty="0" smtClean="0"/>
              <a:t>etéti könyvtár</a:t>
            </a:r>
          </a:p>
          <a:p>
            <a:endParaRPr lang="hu-HU" b="1" dirty="0" smtClean="0"/>
          </a:p>
          <a:p>
            <a:r>
              <a:rPr lang="hu-HU" b="1" dirty="0" smtClean="0"/>
              <a:t>Hozzáférés szerint:</a:t>
            </a:r>
          </a:p>
          <a:p>
            <a:r>
              <a:rPr lang="hu-HU" i="1" dirty="0" smtClean="0"/>
              <a:t>Ny</a:t>
            </a:r>
            <a:r>
              <a:rPr lang="hu-HU" dirty="0" smtClean="0"/>
              <a:t>ilvános; </a:t>
            </a:r>
            <a:r>
              <a:rPr lang="hu-HU" i="1" dirty="0" smtClean="0"/>
              <a:t>K</a:t>
            </a:r>
            <a:r>
              <a:rPr lang="hu-HU" dirty="0" smtClean="0"/>
              <a:t>orlátozottan nyilvános </a:t>
            </a:r>
            <a:br>
              <a:rPr lang="hu-HU" dirty="0" smtClean="0"/>
            </a:br>
            <a:r>
              <a:rPr lang="hu-HU" dirty="0" smtClean="0"/>
              <a:t>(pl. </a:t>
            </a:r>
            <a:r>
              <a:rPr lang="hu-HU" dirty="0" smtClean="0">
                <a:hlinkClick r:id="rId3"/>
              </a:rPr>
              <a:t>Külügyminisztérium Könyvtára</a:t>
            </a:r>
            <a:r>
              <a:rPr lang="hu-HU" dirty="0" smtClean="0"/>
              <a:t>; </a:t>
            </a:r>
            <a:r>
              <a:rPr lang="hu-HU" i="1" dirty="0" smtClean="0"/>
              <a:t>Z</a:t>
            </a:r>
            <a:r>
              <a:rPr lang="hu-HU" dirty="0" smtClean="0"/>
              <a:t>árt könyvtár (Pl. </a:t>
            </a:r>
            <a:r>
              <a:rPr lang="hu-HU" dirty="0" smtClean="0">
                <a:hlinkClick r:id="rId4"/>
              </a:rPr>
              <a:t>Magyar Posta </a:t>
            </a:r>
            <a:r>
              <a:rPr lang="hu-HU" dirty="0" err="1" smtClean="0">
                <a:hlinkClick r:id="rId4"/>
              </a:rPr>
              <a:t>Zrt</a:t>
            </a:r>
            <a:r>
              <a:rPr lang="hu-HU" dirty="0" smtClean="0"/>
              <a:t>.)</a:t>
            </a:r>
          </a:p>
          <a:p>
            <a:endParaRPr lang="hu-HU" dirty="0" smtClean="0"/>
          </a:p>
          <a:p>
            <a:r>
              <a:rPr lang="hu-HU" b="1" dirty="0" smtClean="0"/>
              <a:t>Nagyságrend szerint</a:t>
            </a:r>
          </a:p>
          <a:p>
            <a:r>
              <a:rPr lang="hu-HU" i="1" dirty="0" smtClean="0"/>
              <a:t>K</a:t>
            </a:r>
            <a:r>
              <a:rPr lang="hu-HU" dirty="0" smtClean="0"/>
              <a:t>is-, </a:t>
            </a:r>
            <a:r>
              <a:rPr lang="hu-HU" i="1" dirty="0" smtClean="0"/>
              <a:t>K</a:t>
            </a:r>
            <a:r>
              <a:rPr lang="hu-HU" dirty="0" smtClean="0"/>
              <a:t>özepes- és </a:t>
            </a:r>
            <a:r>
              <a:rPr lang="hu-HU" i="1" dirty="0" smtClean="0"/>
              <a:t>N</a:t>
            </a:r>
            <a:r>
              <a:rPr lang="hu-HU" dirty="0" smtClean="0"/>
              <a:t>agykönyvtár</a:t>
            </a:r>
            <a:br>
              <a:rPr lang="hu-HU" dirty="0" smtClean="0"/>
            </a:br>
            <a:r>
              <a:rPr lang="hu-HU" dirty="0" smtClean="0"/>
              <a:t>(&gt;10.000&gt;100.000&lt;…)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52000" y="1440000"/>
            <a:ext cx="4140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Használat módja szerint</a:t>
            </a:r>
            <a:r>
              <a:rPr lang="hu-HU" dirty="0" smtClean="0"/>
              <a:t>:</a:t>
            </a:r>
          </a:p>
          <a:p>
            <a:r>
              <a:rPr lang="hu-HU" i="1" dirty="0" smtClean="0"/>
              <a:t>K</a:t>
            </a:r>
            <a:r>
              <a:rPr lang="hu-HU" dirty="0" smtClean="0"/>
              <a:t>ölcsönző; </a:t>
            </a:r>
            <a:r>
              <a:rPr lang="hu-HU" i="1" dirty="0" err="1" smtClean="0"/>
              <a:t>P</a:t>
            </a:r>
            <a:r>
              <a:rPr lang="hu-HU" dirty="0" err="1" smtClean="0"/>
              <a:t>rézens</a:t>
            </a:r>
            <a:r>
              <a:rPr lang="hu-HU" dirty="0" smtClean="0"/>
              <a:t> könyvtár (nincs kölcsönzés, csak helyben használat, </a:t>
            </a:r>
            <a:br>
              <a:rPr lang="hu-HU" dirty="0" smtClean="0"/>
            </a:br>
            <a:r>
              <a:rPr lang="hu-HU" dirty="0" smtClean="0"/>
              <a:t>pl. nemzeti könyvtárakban. </a:t>
            </a:r>
            <a:br>
              <a:rPr lang="hu-HU" dirty="0" smtClean="0"/>
            </a:br>
            <a:r>
              <a:rPr lang="hu-HU" dirty="0" smtClean="0"/>
              <a:t>A közkönyvtárak </a:t>
            </a:r>
            <a:r>
              <a:rPr lang="hu-HU" dirty="0" err="1" smtClean="0"/>
              <a:t>prézens</a:t>
            </a:r>
            <a:r>
              <a:rPr lang="hu-HU" dirty="0" smtClean="0"/>
              <a:t> állománya sem kölcsönözhető, pl. kézikönyvtár)</a:t>
            </a:r>
          </a:p>
          <a:p>
            <a:pPr>
              <a:buFontTx/>
              <a:buChar char="-"/>
            </a:pPr>
            <a:endParaRPr lang="hu-HU" dirty="0" smtClean="0"/>
          </a:p>
          <a:p>
            <a:r>
              <a:rPr lang="hu-HU" b="1" dirty="0" smtClean="0"/>
              <a:t>Területi hatókör szerint:  </a:t>
            </a:r>
            <a:r>
              <a:rPr lang="hu-HU" i="1" dirty="0" smtClean="0"/>
              <a:t>O</a:t>
            </a:r>
            <a:r>
              <a:rPr lang="hu-HU" dirty="0" smtClean="0"/>
              <a:t>rszágos; </a:t>
            </a:r>
            <a:r>
              <a:rPr lang="hu-HU" i="1" dirty="0" smtClean="0"/>
              <a:t>R</a:t>
            </a:r>
            <a:r>
              <a:rPr lang="hu-HU" dirty="0" smtClean="0"/>
              <a:t>egionális; </a:t>
            </a:r>
            <a:r>
              <a:rPr lang="hu-HU" i="1" dirty="0" smtClean="0"/>
              <a:t>M</a:t>
            </a:r>
            <a:r>
              <a:rPr lang="hu-HU" dirty="0" smtClean="0"/>
              <a:t>egyei; </a:t>
            </a:r>
            <a:r>
              <a:rPr lang="hu-HU" i="1" dirty="0" smtClean="0"/>
              <a:t>V</a:t>
            </a:r>
            <a:r>
              <a:rPr lang="hu-HU" dirty="0" smtClean="0"/>
              <a:t>árosi, </a:t>
            </a:r>
            <a:r>
              <a:rPr lang="hu-HU" i="1" dirty="0" smtClean="0"/>
              <a:t>K</a:t>
            </a:r>
            <a:r>
              <a:rPr lang="hu-HU" dirty="0" smtClean="0"/>
              <a:t>erületi, </a:t>
            </a:r>
            <a:r>
              <a:rPr lang="hu-HU" i="1" dirty="0" smtClean="0"/>
              <a:t>K</a:t>
            </a:r>
            <a:r>
              <a:rPr lang="hu-HU" dirty="0" smtClean="0"/>
              <a:t>özségi, </a:t>
            </a:r>
            <a:r>
              <a:rPr lang="hu-HU" i="1" dirty="0" smtClean="0"/>
              <a:t>I</a:t>
            </a:r>
            <a:r>
              <a:rPr lang="hu-HU" dirty="0" smtClean="0"/>
              <a:t>ntézményi)</a:t>
            </a:r>
          </a:p>
          <a:p>
            <a:pPr>
              <a:buFontTx/>
              <a:buChar char="-"/>
            </a:pPr>
            <a:endParaRPr lang="hu-HU" dirty="0" smtClean="0"/>
          </a:p>
          <a:p>
            <a:r>
              <a:rPr lang="hu-HU" b="1" dirty="0" smtClean="0">
                <a:solidFill>
                  <a:srgbClr val="C00000"/>
                </a:solidFill>
              </a:rPr>
              <a:t>Funkció szerint:</a:t>
            </a:r>
          </a:p>
          <a:p>
            <a:pPr>
              <a:buFontTx/>
              <a:buChar char="-"/>
            </a:pPr>
            <a:r>
              <a:rPr lang="hu-HU" dirty="0" smtClean="0">
                <a:solidFill>
                  <a:srgbClr val="C00000"/>
                </a:solidFill>
              </a:rPr>
              <a:t> Nemzeti</a:t>
            </a:r>
          </a:p>
          <a:p>
            <a:pPr>
              <a:buFontTx/>
              <a:buChar char="-"/>
            </a:pPr>
            <a:r>
              <a:rPr lang="hu-HU" dirty="0" smtClean="0">
                <a:solidFill>
                  <a:srgbClr val="C00000"/>
                </a:solidFill>
              </a:rPr>
              <a:t> Szak</a:t>
            </a:r>
          </a:p>
          <a:p>
            <a:pPr>
              <a:buFontTx/>
              <a:buChar char="-"/>
            </a:pPr>
            <a:r>
              <a:rPr lang="hu-HU" dirty="0" smtClean="0">
                <a:solidFill>
                  <a:srgbClr val="C00000"/>
                </a:solidFill>
              </a:rPr>
              <a:t> Köz(művelődési)</a:t>
            </a:r>
          </a:p>
          <a:p>
            <a:pPr>
              <a:buFontTx/>
              <a:buChar char="-"/>
            </a:pPr>
            <a:r>
              <a:rPr lang="hu-HU" dirty="0" smtClean="0">
                <a:solidFill>
                  <a:srgbClr val="C00000"/>
                </a:solidFill>
              </a:rPr>
              <a:t> Oktatási</a:t>
            </a:r>
          </a:p>
          <a:p>
            <a:pPr>
              <a:buFontTx/>
              <a:buChar char="-"/>
            </a:pPr>
            <a:r>
              <a:rPr lang="hu-HU" dirty="0" smtClean="0">
                <a:solidFill>
                  <a:srgbClr val="C00000"/>
                </a:solidFill>
              </a:rPr>
              <a:t> Egyházi</a:t>
            </a:r>
          </a:p>
        </p:txBody>
      </p:sp>
    </p:spTree>
    <p:extLst>
      <p:ext uri="{BB962C8B-B14F-4D97-AF65-F5344CB8AC3E}">
        <p14:creationId xmlns:p14="http://schemas.microsoft.com/office/powerpoint/2010/main" val="3115308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2489403" y="1803342"/>
            <a:ext cx="6624280" cy="4801314"/>
          </a:xfrm>
          <a:prstGeom prst="rect">
            <a:avLst/>
          </a:prstGeom>
          <a:noFill/>
          <a:ln w="38100">
            <a:noFill/>
          </a:ln>
          <a:effectLst>
            <a:outerShdw sx="1000" sy="1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hu-HU" dirty="0" smtClean="0"/>
              <a:t>Egy-egy ország leggazdagabb könyvtári gyűjteményei a </a:t>
            </a:r>
            <a:r>
              <a:rPr lang="hu-HU" dirty="0" smtClean="0">
                <a:hlinkClick r:id="rId3"/>
              </a:rPr>
              <a:t>nemzeti könyvtárak</a:t>
            </a:r>
            <a:r>
              <a:rPr lang="hu-HU" dirty="0" smtClean="0"/>
              <a:t>.  </a:t>
            </a:r>
          </a:p>
          <a:p>
            <a:endParaRPr lang="hu-HU" dirty="0" smtClean="0"/>
          </a:p>
          <a:p>
            <a:r>
              <a:rPr lang="hu-HU" dirty="0" smtClean="0"/>
              <a:t>A világon kb. 160 </a:t>
            </a:r>
            <a:r>
              <a:rPr lang="hu-HU" dirty="0" smtClean="0">
                <a:hlinkClick r:id="rId4"/>
              </a:rPr>
              <a:t>nemzeti könyvtár </a:t>
            </a:r>
            <a:r>
              <a:rPr lang="hu-HU" dirty="0" smtClean="0"/>
              <a:t>van. Az adott ország publikációinak legfőbb gyűjtő, feltáró, megőrző, szolgáltató helyei.</a:t>
            </a:r>
          </a:p>
          <a:p>
            <a:endParaRPr lang="hu-HU" dirty="0" smtClean="0"/>
          </a:p>
          <a:p>
            <a:r>
              <a:rPr lang="hu-HU" dirty="0" smtClean="0"/>
              <a:t>Nemzeti könyvtárunk: </a:t>
            </a:r>
            <a:r>
              <a:rPr lang="hu-HU" dirty="0" smtClean="0">
                <a:hlinkClick r:id="rId5"/>
              </a:rPr>
              <a:t>Országos Széchényi Könyvtár</a:t>
            </a:r>
            <a:endParaRPr lang="hu-HU" dirty="0" smtClean="0"/>
          </a:p>
          <a:p>
            <a:r>
              <a:rPr lang="hu-HU" dirty="0" smtClean="0"/>
              <a:t>Budapest, Budavári Palota, F épület</a:t>
            </a:r>
          </a:p>
          <a:p>
            <a:endParaRPr lang="hu-HU" dirty="0" smtClean="0"/>
          </a:p>
          <a:p>
            <a:r>
              <a:rPr lang="hu-HU" dirty="0" smtClean="0"/>
              <a:t>Alapjait 1802-ben </a:t>
            </a:r>
            <a:r>
              <a:rPr lang="hu-HU" dirty="0" smtClean="0">
                <a:hlinkClick r:id="rId6"/>
              </a:rPr>
              <a:t>Széchényi Ferenc </a:t>
            </a:r>
            <a:r>
              <a:rPr lang="hu-HU" dirty="0" smtClean="0"/>
              <a:t>rakta le, amikor jelentős</a:t>
            </a:r>
          </a:p>
          <a:p>
            <a:r>
              <a:rPr lang="hu-HU" dirty="0" smtClean="0"/>
              <a:t>gyűjteményét a nemzetnek adományozta. Ma a magyar kulturális örökség hagyományos (papíralapú) és modern (elektronikus) könyvtári dokumentumainak legfontosabb megőrző és közvetítő intézménye. </a:t>
            </a:r>
          </a:p>
          <a:p>
            <a:r>
              <a:rPr lang="hu-HU" dirty="0" smtClean="0"/>
              <a:t>Gyűjteményeiben az ősnyomtatványoktól a fotókig mintegy 11 millió dokumentum található.</a:t>
            </a:r>
          </a:p>
          <a:p>
            <a:r>
              <a:rPr lang="hu-HU" dirty="0" err="1" smtClean="0"/>
              <a:t>Prézens</a:t>
            </a:r>
            <a:r>
              <a:rPr lang="hu-HU" dirty="0" smtClean="0"/>
              <a:t> könyvtár és szakkönyvtár. 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539552" y="1808820"/>
            <a:ext cx="1440160" cy="432048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539552" y="1808820"/>
            <a:ext cx="1440160" cy="432048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2411700" y="1628750"/>
            <a:ext cx="6624920" cy="5078313"/>
          </a:xfrm>
          <a:prstGeom prst="rect">
            <a:avLst/>
          </a:prstGeom>
          <a:noFill/>
          <a:ln w="38100">
            <a:noFill/>
          </a:ln>
          <a:effectLst>
            <a:outerShdw sx="1000" sy="1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Hungarikum</a:t>
            </a:r>
            <a:r>
              <a:rPr lang="hu-HU" dirty="0" smtClean="0"/>
              <a:t>: a Magyarország mindenkori területén megjelent minden, továbbá a külföldön magyar nyelven, magyar szerzőtől, illetőleg magyar vonatkozású tartalommal keletkezett valamennyi dokumentum, függetlenül attól, hogy nyilvánosságra hozták-e vagy sem. </a:t>
            </a:r>
          </a:p>
          <a:p>
            <a:endParaRPr lang="hu-HU" b="1" dirty="0" smtClean="0"/>
          </a:p>
          <a:p>
            <a:r>
              <a:rPr lang="hu-HU" b="1" dirty="0" smtClean="0"/>
              <a:t>Könyvtári </a:t>
            </a:r>
            <a:r>
              <a:rPr lang="hu-HU" b="1" dirty="0" err="1" smtClean="0"/>
              <a:t>hungarikum</a:t>
            </a:r>
            <a:r>
              <a:rPr lang="hu-HU" b="1" dirty="0" smtClean="0"/>
              <a:t> </a:t>
            </a:r>
            <a:r>
              <a:rPr lang="hu-HU" dirty="0" smtClean="0"/>
              <a:t>lehet:</a:t>
            </a:r>
          </a:p>
          <a:p>
            <a:r>
              <a:rPr lang="hu-HU" i="1" dirty="0" smtClean="0"/>
              <a:t>területi </a:t>
            </a:r>
            <a:r>
              <a:rPr lang="hu-HU" i="1" dirty="0" err="1" smtClean="0"/>
              <a:t>hungarikum</a:t>
            </a:r>
            <a:r>
              <a:rPr lang="hu-HU" dirty="0" smtClean="0"/>
              <a:t>: Magyarország mindenkori közigazgatási területén előállított irodalom;</a:t>
            </a:r>
          </a:p>
          <a:p>
            <a:r>
              <a:rPr lang="hu-HU" i="1" dirty="0" smtClean="0"/>
              <a:t>nyelvi </a:t>
            </a:r>
            <a:r>
              <a:rPr lang="hu-HU" i="1" dirty="0" err="1" smtClean="0"/>
              <a:t>hungarikum</a:t>
            </a:r>
            <a:r>
              <a:rPr lang="hu-HU" dirty="0" smtClean="0"/>
              <a:t>: a világon bárhol előállított, részben vagy egészében magyar nyelvű dokumentumok;</a:t>
            </a:r>
          </a:p>
          <a:p>
            <a:r>
              <a:rPr lang="hu-HU" i="1" dirty="0" smtClean="0"/>
              <a:t>személyi </a:t>
            </a:r>
            <a:r>
              <a:rPr lang="hu-HU" i="1" dirty="0" err="1" smtClean="0"/>
              <a:t>hungarikum</a:t>
            </a:r>
            <a:r>
              <a:rPr lang="hu-HU" dirty="0" smtClean="0"/>
              <a:t>: bárhol, bármilyen nyelven megjelent dokumentum, amelyet magyar, </a:t>
            </a:r>
            <a:r>
              <a:rPr lang="hu-HU" dirty="0" err="1" smtClean="0"/>
              <a:t>magyar</a:t>
            </a:r>
            <a:r>
              <a:rPr lang="hu-HU" dirty="0" smtClean="0"/>
              <a:t> származású vagy Magyarországon tevékenykedő szerző alkotott;</a:t>
            </a:r>
          </a:p>
          <a:p>
            <a:r>
              <a:rPr lang="hu-HU" i="1" dirty="0" smtClean="0"/>
              <a:t>tartalmi </a:t>
            </a:r>
            <a:r>
              <a:rPr lang="hu-HU" i="1" dirty="0" err="1" smtClean="0"/>
              <a:t>hungarikum</a:t>
            </a:r>
            <a:r>
              <a:rPr lang="hu-HU" dirty="0" smtClean="0"/>
              <a:t>: bárhol, bármilyen nyelven, bármilyen származású szerző írta, de tartalmában Magyarországra, vagy magyar személyre vonatkozik.</a:t>
            </a:r>
          </a:p>
          <a:p>
            <a:r>
              <a:rPr lang="hu-HU" i="1" dirty="0" smtClean="0"/>
              <a:t>„szigorú” </a:t>
            </a:r>
            <a:r>
              <a:rPr lang="hu-HU" i="1" dirty="0" err="1" smtClean="0"/>
              <a:t>hungarikum</a:t>
            </a:r>
            <a:r>
              <a:rPr lang="hu-HU" dirty="0" smtClean="0"/>
              <a:t>: minden, 1711 előtt magyar nyelven írott mű.</a:t>
            </a:r>
          </a:p>
        </p:txBody>
      </p:sp>
    </p:spTree>
    <p:extLst>
      <p:ext uri="{BB962C8B-B14F-4D97-AF65-F5344CB8AC3E}">
        <p14:creationId xmlns:p14="http://schemas.microsoft.com/office/powerpoint/2010/main" val="1244861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-2_Zqu7LVIbc/T56mR6tBomI/AAAAAAAADg0/rfazznlba5w/s1600/osz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340768"/>
            <a:ext cx="3600400" cy="23957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6" name="Picture 6" descr="http://www.oszk.hu/sites/default/files/Altalanosolvas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69132">
            <a:off x="6659848" y="1710318"/>
            <a:ext cx="2066925" cy="1647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8" name="Picture 8" descr=" A sárvár-felsővidéki gróf Széchényi nemzetség arckép-gyüjtemény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40000">
            <a:off x="6994798" y="4137297"/>
            <a:ext cx="1644661" cy="23304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30" name="Picture 10" descr="Képes Króni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3933056"/>
            <a:ext cx="1944216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32" name="Picture 12" descr="http://www.oszk.hu/sites/default/files/banner_ekonyv.jpg?1307447463"/>
          <p:cNvPicPr>
            <a:picLocks noChangeAspect="1" noChangeArrowheads="1"/>
          </p:cNvPicPr>
          <p:nvPr/>
        </p:nvPicPr>
        <p:blipFill>
          <a:blip r:embed="rId8" cstate="print"/>
          <a:srcRect b="16841"/>
          <a:stretch>
            <a:fillRect/>
          </a:stretch>
        </p:blipFill>
        <p:spPr bwMode="auto">
          <a:xfrm rot="20383598">
            <a:off x="2478179" y="4386097"/>
            <a:ext cx="2066925" cy="1584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églalap 10"/>
          <p:cNvSpPr/>
          <p:nvPr/>
        </p:nvSpPr>
        <p:spPr>
          <a:xfrm>
            <a:off x="539552" y="1808820"/>
            <a:ext cx="1440160" cy="432048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4506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hu-H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84E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</a:rPr>
              <a:t>Másik nemzeti könyvtárunk </a:t>
            </a:r>
            <a:br>
              <a:rPr lang="hu-H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84E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</a:rPr>
            </a:br>
            <a:endParaRPr lang="hu-HU" dirty="0"/>
          </a:p>
        </p:txBody>
      </p:sp>
      <p:pic>
        <p:nvPicPr>
          <p:cNvPr id="205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3062" t="7650" r="28563" b="31151"/>
          <a:stretch>
            <a:fillRect/>
          </a:stretch>
        </p:blipFill>
        <p:spPr bwMode="auto">
          <a:xfrm>
            <a:off x="836585" y="818710"/>
            <a:ext cx="7637926" cy="603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229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2528900"/>
            <a:ext cx="1440160" cy="432048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2520000" y="1763815"/>
            <a:ext cx="6480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szakkönyvtárak feladata felmutatni és az érintettekhez eljuttatni</a:t>
            </a:r>
            <a:br>
              <a:rPr lang="hu-HU" dirty="0" smtClean="0"/>
            </a:br>
            <a:r>
              <a:rPr lang="hu-HU" dirty="0" smtClean="0"/>
              <a:t>a képviselt tudományterület ismeretanyagát. 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Az </a:t>
            </a:r>
            <a:r>
              <a:rPr lang="hu-HU" b="1" dirty="0" smtClean="0"/>
              <a:t>országos szakkönyvtárak </a:t>
            </a:r>
            <a:r>
              <a:rPr lang="hu-HU" dirty="0" smtClean="0"/>
              <a:t>egy-egy nagyobb átfogó tudomány-  terület hazai szakirodalmát a teljesség igényével, a külföldi szak-irodalmat, könyv- és főleg folyóiratanyagot, a számítógépes adat- bázisokat válogatva gyűjtik. A nemzetközi szakirodalmat és a határterületek irodalmát illetően értékelő válogatás érvényesül. </a:t>
            </a:r>
            <a:br>
              <a:rPr lang="hu-HU" dirty="0" smtClean="0"/>
            </a:br>
            <a:r>
              <a:rPr lang="hu-HU" dirty="0" smtClean="0"/>
              <a:t>Pl. MTA, </a:t>
            </a:r>
            <a:r>
              <a:rPr lang="hu-HU" dirty="0" smtClean="0">
                <a:hlinkClick r:id="rId3"/>
              </a:rPr>
              <a:t>OIK</a:t>
            </a:r>
            <a:r>
              <a:rPr lang="hu-HU" dirty="0" smtClean="0"/>
              <a:t>, </a:t>
            </a:r>
            <a:r>
              <a:rPr lang="hu-HU" dirty="0" smtClean="0">
                <a:hlinkClick r:id="rId4"/>
              </a:rPr>
              <a:t>KSH</a:t>
            </a:r>
            <a:r>
              <a:rPr lang="hu-HU" dirty="0" smtClean="0"/>
              <a:t>, Hadtörténeti Múzeum Könyvtára</a:t>
            </a:r>
          </a:p>
          <a:p>
            <a:endParaRPr lang="hu-HU" dirty="0" smtClean="0"/>
          </a:p>
          <a:p>
            <a:r>
              <a:rPr lang="hu-HU" b="1" dirty="0" smtClean="0"/>
              <a:t>Kutatóintézeti könyvtárak</a:t>
            </a:r>
            <a:r>
              <a:rPr lang="hu-HU" dirty="0" smtClean="0"/>
              <a:t> kisebb, zárt vagy korlátozottan nyilvános gyűjtemények, melyek naprakész anyaggal állnak a kutatás </a:t>
            </a:r>
            <a:r>
              <a:rPr lang="hu-HU" dirty="0" err="1" smtClean="0"/>
              <a:t>szolgá-latában</a:t>
            </a:r>
            <a:r>
              <a:rPr lang="hu-HU" dirty="0" smtClean="0"/>
              <a:t>. Pl. </a:t>
            </a:r>
            <a:r>
              <a:rPr lang="hu-HU" dirty="0" smtClean="0">
                <a:hlinkClick r:id="rId5"/>
              </a:rPr>
              <a:t>MTA </a:t>
            </a:r>
            <a:r>
              <a:rPr lang="hu-HU" dirty="0" err="1" smtClean="0">
                <a:hlinkClick r:id="rId5"/>
              </a:rPr>
              <a:t>SzTAKI</a:t>
            </a:r>
            <a:r>
              <a:rPr lang="hu-HU" dirty="0" smtClean="0">
                <a:hlinkClick r:id="rId5"/>
              </a:rPr>
              <a:t> Könyvtár</a:t>
            </a:r>
            <a:endParaRPr lang="hu-HU" dirty="0" smtClean="0"/>
          </a:p>
          <a:p>
            <a:endParaRPr lang="hu-HU" dirty="0" smtClean="0"/>
          </a:p>
          <a:p>
            <a:r>
              <a:rPr lang="hu-HU" b="1" dirty="0" smtClean="0"/>
              <a:t>Vállalati szakkönyvtárak</a:t>
            </a:r>
            <a:r>
              <a:rPr lang="hu-HU" dirty="0" smtClean="0"/>
              <a:t>at üzleti szükséglet hozza létre. Általában zárt információs rendszerek, nem pedig hagyományos könyvtárak. Pl. Richter, MÁV, Magyar Rádió, Videoton, Keszthelyi Városi Kórház Orvosi Könyvtára, stb.</a:t>
            </a:r>
          </a:p>
          <a:p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2528900"/>
            <a:ext cx="1440160" cy="432048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9458" name="Picture 2" descr="http://www.dbvk.hu/images/reform/mt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28000"/>
            <a:ext cx="2692862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60" name="Picture 4" descr="A sajtótájékoztató helyszíne az Országos Idegennyelvű Könyvtár (fotók: Gordon Eszter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7115" y="1728000"/>
            <a:ext cx="3233533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64" name="Picture 8" descr="http://img6.indafoto.hu/9/1/97951_febdc0f4f563f77ab5fb67c98a58fb2b/7475143_e2a7cc90dc5648da99b7e7d585fd0f7a_m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1" y="4320000"/>
            <a:ext cx="2880000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66" name="Picture 10" descr="http://www.richter.hu/HU/PublishingImages/C%C3%A9g%C3%BCnkr%C5%91l/RG%20ma/DSCF042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1715" y="4320000"/>
            <a:ext cx="2885760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Szövegdoboz 7"/>
          <p:cNvSpPr txBox="1"/>
          <p:nvPr/>
        </p:nvSpPr>
        <p:spPr>
          <a:xfrm>
            <a:off x="2628000" y="3888000"/>
            <a:ext cx="279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MTA Könyvtár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616000" y="3888000"/>
            <a:ext cx="328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OIK Könyvtár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501769" y="6480000"/>
            <a:ext cx="328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Iparművészeti Múzeum Könyvtár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877145" y="6480000"/>
            <a:ext cx="306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Richter Gedeon </a:t>
            </a:r>
            <a:r>
              <a:rPr lang="hu-HU" dirty="0" err="1" smtClean="0"/>
              <a:t>Zrt</a:t>
            </a:r>
            <a:r>
              <a:rPr lang="hu-HU" dirty="0" smtClean="0"/>
              <a:t>. Könyvtár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2978950"/>
            <a:ext cx="1440160" cy="432048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2520000" y="1763815"/>
            <a:ext cx="648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Felsőoktatási könyvtár</a:t>
            </a:r>
            <a:r>
              <a:rPr lang="hu-HU" dirty="0" smtClean="0"/>
              <a:t>ak feladata az oktatás támogatása.  Gyűjtik az intézményben oktatott valamennyi tudományterület  alap-dokumentumait. Tanulási forrásközpontok, a hallgatók tananyaggal, az oktatók szakirodalommal való ellátásának forrásközpontjai. Másik feladatuk az intézmény kutató munkájához szükséges információs bázis biztosítása. </a:t>
            </a:r>
            <a:br>
              <a:rPr lang="hu-HU" dirty="0" smtClean="0"/>
            </a:br>
            <a:r>
              <a:rPr lang="hu-HU" dirty="0" smtClean="0"/>
              <a:t>Felsőoktatási könyvtárak fajtái: tudományegyetemi, szakegyetemi, főiskolai, kari, tanszéki, intézeti könyvtárak.</a:t>
            </a:r>
          </a:p>
          <a:p>
            <a:r>
              <a:rPr lang="hu-HU" dirty="0" smtClean="0"/>
              <a:t>Pl. </a:t>
            </a:r>
            <a:r>
              <a:rPr lang="hu-HU" dirty="0" smtClean="0">
                <a:hlinkClick r:id="rId2"/>
              </a:rPr>
              <a:t>ELTE Egyetemi Könyvtár</a:t>
            </a:r>
            <a:r>
              <a:rPr lang="hu-HU" dirty="0" smtClean="0"/>
              <a:t>, </a:t>
            </a:r>
            <a:r>
              <a:rPr lang="hu-HU" dirty="0" smtClean="0">
                <a:hlinkClick r:id="rId3"/>
              </a:rPr>
              <a:t>ELTE TTK Kari Könyvtár</a:t>
            </a:r>
            <a:r>
              <a:rPr lang="hu-HU" dirty="0" smtClean="0"/>
              <a:t>, </a:t>
            </a:r>
            <a:r>
              <a:rPr lang="hu-HU" dirty="0" smtClean="0">
                <a:hlinkClick r:id="rId4"/>
              </a:rPr>
              <a:t>ELTE Orientalisztikai Intézet Könyvtára</a:t>
            </a:r>
            <a:r>
              <a:rPr lang="hu-HU" dirty="0" smtClean="0"/>
              <a:t>, </a:t>
            </a:r>
          </a:p>
          <a:p>
            <a:r>
              <a:rPr lang="hu-HU" dirty="0" smtClean="0"/>
              <a:t>Az </a:t>
            </a:r>
            <a:r>
              <a:rPr lang="hu-HU" b="1" dirty="0" smtClean="0"/>
              <a:t>iskolai könyvtár </a:t>
            </a:r>
            <a:r>
              <a:rPr lang="hu-HU" dirty="0" smtClean="0"/>
              <a:t>az általános és középiskolák könyvtára. Gyűjtőkörét az ott folyó oktató-nevelő munka és az iskolai tananyag határozza meg. Feladataik közé tartozik az alapvető könyvtár-használati ismeretek oktatása. Pl. </a:t>
            </a:r>
            <a:r>
              <a:rPr lang="hu-HU" dirty="0" smtClean="0">
                <a:hlinkClick r:id="rId5"/>
              </a:rPr>
              <a:t>Áldás Utcai Általános Iskola Könyvtára</a:t>
            </a:r>
            <a:r>
              <a:rPr lang="hu-HU" dirty="0" smtClean="0"/>
              <a:t>, </a:t>
            </a:r>
            <a:r>
              <a:rPr lang="hu-HU" dirty="0" smtClean="0">
                <a:hlinkClick r:id="rId6"/>
              </a:rPr>
              <a:t>Gustav Eiffel Francia Óvoda, Általános Iskola és Gimnázium Könyvtára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is_f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Digitalis_fotoalbum</Template>
  <TotalTime>1613</TotalTime>
  <Words>857</Words>
  <Application>Microsoft Office PowerPoint</Application>
  <PresentationFormat>Diavetítés a képernyőre (4:3 oldalarány)</PresentationFormat>
  <Paragraphs>131</Paragraphs>
  <Slides>17</Slides>
  <Notes>10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Digitalis_fotoalbum</vt:lpstr>
      <vt:lpstr>Könyvtártípusok</vt:lpstr>
      <vt:lpstr>Könyvtártípusok, felosztási szempont ok</vt:lpstr>
      <vt:lpstr>PowerPoint bemutató</vt:lpstr>
      <vt:lpstr>PowerPoint bemutató</vt:lpstr>
      <vt:lpstr>PowerPoint bemutató</vt:lpstr>
      <vt:lpstr>Másik nemzeti könyvtárunk 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SzGabi</dc:creator>
  <cp:lastModifiedBy>Szűcs Gabriella</cp:lastModifiedBy>
  <cp:revision>163</cp:revision>
  <dcterms:created xsi:type="dcterms:W3CDTF">2011-05-20T18:12:25Z</dcterms:created>
  <dcterms:modified xsi:type="dcterms:W3CDTF">2017-02-23T15:20:40Z</dcterms:modified>
</cp:coreProperties>
</file>